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9"/>
  </p:sldMasterIdLst>
  <p:notesMasterIdLst>
    <p:notesMasterId r:id="rId20"/>
  </p:notesMasterIdLst>
  <p:sldIdLst>
    <p:sldId id="256" r:id="rId10"/>
    <p:sldId id="262" r:id="rId11"/>
    <p:sldId id="268" r:id="rId12"/>
    <p:sldId id="271" r:id="rId13"/>
    <p:sldId id="272" r:id="rId14"/>
    <p:sldId id="270" r:id="rId15"/>
    <p:sldId id="269" r:id="rId16"/>
    <p:sldId id="273" r:id="rId17"/>
    <p:sldId id="263" r:id="rId18"/>
    <p:sldId id="264"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64BB"/>
    <a:srgbClr val="5186D2"/>
    <a:srgbClr val="5E9A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customXml" Target="../customXml/item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customXml" Target="../customXml/item4.xml"/><Relationship Id="rId9" Type="http://schemas.openxmlformats.org/officeDocument/2006/relationships/slideMaster" Target="slideMasters/slideMaster1.xml"/><Relationship Id="rId14" Type="http://schemas.openxmlformats.org/officeDocument/2006/relationships/slide" Target="slides/slide5.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70629C-72A4-4BD4-BF16-06024EA984F6}" type="doc">
      <dgm:prSet loTypeId="urn:microsoft.com/office/officeart/2008/layout/VerticalCurvedList" loCatId="list" qsTypeId="urn:microsoft.com/office/officeart/2005/8/quickstyle/simple1" qsCatId="simple" csTypeId="urn:microsoft.com/office/officeart/2005/8/colors/accent2_5" csCatId="accent2" phldr="1"/>
      <dgm:spPr/>
      <dgm:t>
        <a:bodyPr/>
        <a:lstStyle/>
        <a:p>
          <a:endParaRPr lang="en-CA"/>
        </a:p>
      </dgm:t>
    </dgm:pt>
    <dgm:pt modelId="{5DE6DB8B-CE9D-41BE-A81D-E51C9627AA72}">
      <dgm:prSet phldrT="[Text]" custT="1"/>
      <dgm:spPr/>
      <dgm:t>
        <a:bodyPr/>
        <a:lstStyle/>
        <a:p>
          <a:r>
            <a:rPr lang="en-US" sz="1200" dirty="0">
              <a:latin typeface="Corbel" panose="020B0503020204020204" pitchFamily="34" charset="0"/>
            </a:rPr>
            <a:t>Capacity Study</a:t>
          </a:r>
          <a:endParaRPr lang="en-CA" sz="1200" dirty="0">
            <a:latin typeface="Corbel" panose="020B0503020204020204" pitchFamily="34" charset="0"/>
          </a:endParaRPr>
        </a:p>
      </dgm:t>
    </dgm:pt>
    <dgm:pt modelId="{CC4BB1C9-303C-4B0E-9C58-B746576ABB0F}" type="parTrans" cxnId="{9C20F882-4506-4B48-89F1-7A677249ED7C}">
      <dgm:prSet/>
      <dgm:spPr/>
      <dgm:t>
        <a:bodyPr/>
        <a:lstStyle/>
        <a:p>
          <a:endParaRPr lang="en-CA" sz="2800">
            <a:latin typeface="Corbel" panose="020B0503020204020204" pitchFamily="34" charset="0"/>
          </a:endParaRPr>
        </a:p>
      </dgm:t>
    </dgm:pt>
    <dgm:pt modelId="{136F54F4-4774-4E51-B601-6B4E11327B80}" type="sibTrans" cxnId="{9C20F882-4506-4B48-89F1-7A677249ED7C}">
      <dgm:prSet/>
      <dgm:spPr/>
      <dgm:t>
        <a:bodyPr/>
        <a:lstStyle/>
        <a:p>
          <a:endParaRPr lang="en-CA" sz="2800">
            <a:latin typeface="Corbel" panose="020B0503020204020204" pitchFamily="34" charset="0"/>
          </a:endParaRPr>
        </a:p>
      </dgm:t>
    </dgm:pt>
    <dgm:pt modelId="{FBE7183C-FB06-4DB3-A4F6-6986204FCE1F}">
      <dgm:prSet phldrT="[Text]" custT="1"/>
      <dgm:spPr/>
      <dgm:t>
        <a:bodyPr/>
        <a:lstStyle/>
        <a:p>
          <a:r>
            <a:rPr lang="en-US" sz="1100" dirty="0">
              <a:latin typeface="Corbel" panose="020B0503020204020204" pitchFamily="34" charset="0"/>
            </a:rPr>
            <a:t>Supply Options Study</a:t>
          </a:r>
          <a:endParaRPr lang="en-CA" sz="1100" dirty="0">
            <a:latin typeface="Corbel" panose="020B0503020204020204" pitchFamily="34" charset="0"/>
          </a:endParaRPr>
        </a:p>
      </dgm:t>
    </dgm:pt>
    <dgm:pt modelId="{263901C4-BCFB-44C2-810F-0FB8E6C771FB}" type="parTrans" cxnId="{C0F9DAA7-F4BE-4BB4-AF19-2F801A1836F9}">
      <dgm:prSet/>
      <dgm:spPr/>
      <dgm:t>
        <a:bodyPr/>
        <a:lstStyle/>
        <a:p>
          <a:endParaRPr lang="en-CA" sz="2800">
            <a:latin typeface="Corbel" panose="020B0503020204020204" pitchFamily="34" charset="0"/>
          </a:endParaRPr>
        </a:p>
      </dgm:t>
    </dgm:pt>
    <dgm:pt modelId="{065D2EC0-DCDE-440B-B956-34E2812B8501}" type="sibTrans" cxnId="{C0F9DAA7-F4BE-4BB4-AF19-2F801A1836F9}">
      <dgm:prSet/>
      <dgm:spPr/>
      <dgm:t>
        <a:bodyPr/>
        <a:lstStyle/>
        <a:p>
          <a:endParaRPr lang="en-CA" sz="2800">
            <a:latin typeface="Corbel" panose="020B0503020204020204" pitchFamily="34" charset="0"/>
          </a:endParaRPr>
        </a:p>
      </dgm:t>
    </dgm:pt>
    <dgm:pt modelId="{A4FA4554-FB45-4931-8683-B71C431E07C7}">
      <dgm:prSet phldrT="[Text]" custT="1"/>
      <dgm:spPr/>
      <dgm:t>
        <a:bodyPr/>
        <a:lstStyle/>
        <a:p>
          <a:r>
            <a:rPr lang="en-US" sz="1200" dirty="0">
              <a:latin typeface="Corbel" panose="020B0503020204020204" pitchFamily="34" charset="0"/>
            </a:rPr>
            <a:t>DR Assumptions</a:t>
          </a:r>
          <a:endParaRPr lang="en-CA" sz="1200" dirty="0">
            <a:latin typeface="Corbel" panose="020B0503020204020204" pitchFamily="34" charset="0"/>
          </a:endParaRPr>
        </a:p>
      </dgm:t>
    </dgm:pt>
    <dgm:pt modelId="{D85AEEBD-15B7-4B8A-949C-3BA6FE154009}" type="parTrans" cxnId="{57ECE9DF-F4B5-44BD-9965-1A724FF27067}">
      <dgm:prSet/>
      <dgm:spPr/>
      <dgm:t>
        <a:bodyPr/>
        <a:lstStyle/>
        <a:p>
          <a:endParaRPr lang="en-CA" sz="2800">
            <a:latin typeface="Corbel" panose="020B0503020204020204" pitchFamily="34" charset="0"/>
          </a:endParaRPr>
        </a:p>
      </dgm:t>
    </dgm:pt>
    <dgm:pt modelId="{F7F5E615-0387-4EF7-9534-1001968AFD7D}" type="sibTrans" cxnId="{57ECE9DF-F4B5-44BD-9965-1A724FF27067}">
      <dgm:prSet/>
      <dgm:spPr/>
      <dgm:t>
        <a:bodyPr/>
        <a:lstStyle/>
        <a:p>
          <a:endParaRPr lang="en-CA" sz="2800">
            <a:latin typeface="Corbel" panose="020B0503020204020204" pitchFamily="34" charset="0"/>
          </a:endParaRPr>
        </a:p>
      </dgm:t>
    </dgm:pt>
    <dgm:pt modelId="{DC63DA71-87B2-470F-B8C6-A2413BCDE0DC}">
      <dgm:prSet phldrT="[Text]" custT="1"/>
      <dgm:spPr/>
      <dgm:t>
        <a:bodyPr/>
        <a:lstStyle/>
        <a:p>
          <a:r>
            <a:rPr lang="en-US" sz="1200" dirty="0">
              <a:latin typeface="Corbel" panose="020B0503020204020204" pitchFamily="34" charset="0"/>
            </a:rPr>
            <a:t>Renewables Stability Study</a:t>
          </a:r>
          <a:endParaRPr lang="en-CA" sz="1200" dirty="0">
            <a:latin typeface="Corbel" panose="020B0503020204020204" pitchFamily="34" charset="0"/>
          </a:endParaRPr>
        </a:p>
      </dgm:t>
    </dgm:pt>
    <dgm:pt modelId="{09D96B6F-386C-46C9-A5AE-397AE56B2AFD}" type="parTrans" cxnId="{80C5A681-B90E-47FC-9ADF-A223AB5167C0}">
      <dgm:prSet/>
      <dgm:spPr/>
      <dgm:t>
        <a:bodyPr/>
        <a:lstStyle/>
        <a:p>
          <a:endParaRPr lang="en-CA" sz="2800">
            <a:latin typeface="Corbel" panose="020B0503020204020204" pitchFamily="34" charset="0"/>
          </a:endParaRPr>
        </a:p>
      </dgm:t>
    </dgm:pt>
    <dgm:pt modelId="{228D08A7-6E54-486C-9B15-D47E4FA5C008}" type="sibTrans" cxnId="{80C5A681-B90E-47FC-9ADF-A223AB5167C0}">
      <dgm:prSet/>
      <dgm:spPr/>
      <dgm:t>
        <a:bodyPr/>
        <a:lstStyle/>
        <a:p>
          <a:endParaRPr lang="en-CA" sz="2800">
            <a:latin typeface="Corbel" panose="020B0503020204020204" pitchFamily="34" charset="0"/>
          </a:endParaRPr>
        </a:p>
      </dgm:t>
    </dgm:pt>
    <dgm:pt modelId="{55D98CE4-C817-4CA9-996C-F57A31B06790}" type="pres">
      <dgm:prSet presAssocID="{EF70629C-72A4-4BD4-BF16-06024EA984F6}" presName="Name0" presStyleCnt="0">
        <dgm:presLayoutVars>
          <dgm:chMax val="7"/>
          <dgm:chPref val="7"/>
          <dgm:dir/>
        </dgm:presLayoutVars>
      </dgm:prSet>
      <dgm:spPr/>
    </dgm:pt>
    <dgm:pt modelId="{27378928-DFCE-4385-900B-BB1865AE0C9A}" type="pres">
      <dgm:prSet presAssocID="{EF70629C-72A4-4BD4-BF16-06024EA984F6}" presName="Name1" presStyleCnt="0"/>
      <dgm:spPr/>
    </dgm:pt>
    <dgm:pt modelId="{7E882183-46C5-4A68-AB20-3B4BD403A14D}" type="pres">
      <dgm:prSet presAssocID="{EF70629C-72A4-4BD4-BF16-06024EA984F6}" presName="cycle" presStyleCnt="0"/>
      <dgm:spPr/>
    </dgm:pt>
    <dgm:pt modelId="{5C94B3BE-2885-474A-9178-E86E69F75182}" type="pres">
      <dgm:prSet presAssocID="{EF70629C-72A4-4BD4-BF16-06024EA984F6}" presName="srcNode" presStyleLbl="node1" presStyleIdx="0" presStyleCnt="4"/>
      <dgm:spPr/>
    </dgm:pt>
    <dgm:pt modelId="{4DEBBE30-456A-41A3-ABD6-E6ACCBFE175D}" type="pres">
      <dgm:prSet presAssocID="{EF70629C-72A4-4BD4-BF16-06024EA984F6}" presName="conn" presStyleLbl="parChTrans1D2" presStyleIdx="0" presStyleCnt="1"/>
      <dgm:spPr/>
    </dgm:pt>
    <dgm:pt modelId="{85424066-CE9C-4EB7-89A9-CBBBDBB409A7}" type="pres">
      <dgm:prSet presAssocID="{EF70629C-72A4-4BD4-BF16-06024EA984F6}" presName="extraNode" presStyleLbl="node1" presStyleIdx="0" presStyleCnt="4"/>
      <dgm:spPr/>
    </dgm:pt>
    <dgm:pt modelId="{CAC9B0D6-5D64-4239-B5D9-AD93B1C0CF9F}" type="pres">
      <dgm:prSet presAssocID="{EF70629C-72A4-4BD4-BF16-06024EA984F6}" presName="dstNode" presStyleLbl="node1" presStyleIdx="0" presStyleCnt="4"/>
      <dgm:spPr/>
    </dgm:pt>
    <dgm:pt modelId="{FEAD081F-CAE8-44C3-B372-B8D64435C5C0}" type="pres">
      <dgm:prSet presAssocID="{5DE6DB8B-CE9D-41BE-A81D-E51C9627AA72}" presName="text_1" presStyleLbl="node1" presStyleIdx="0" presStyleCnt="4">
        <dgm:presLayoutVars>
          <dgm:bulletEnabled val="1"/>
        </dgm:presLayoutVars>
      </dgm:prSet>
      <dgm:spPr/>
    </dgm:pt>
    <dgm:pt modelId="{92157C89-D251-4DC5-B4E2-536AABF29C4F}" type="pres">
      <dgm:prSet presAssocID="{5DE6DB8B-CE9D-41BE-A81D-E51C9627AA72}" presName="accent_1" presStyleCnt="0"/>
      <dgm:spPr/>
    </dgm:pt>
    <dgm:pt modelId="{B02411C3-8CF1-474F-ACD2-378F3AB66A7E}" type="pres">
      <dgm:prSet presAssocID="{5DE6DB8B-CE9D-41BE-A81D-E51C9627AA72}" presName="accentRepeatNode" presStyleLbl="solidFgAcc1" presStyleIdx="0" presStyleCnt="4"/>
      <dgm:spPr/>
    </dgm:pt>
    <dgm:pt modelId="{3BC622E9-E52C-46B5-BB90-5C4156F557C7}" type="pres">
      <dgm:prSet presAssocID="{FBE7183C-FB06-4DB3-A4F6-6986204FCE1F}" presName="text_2" presStyleLbl="node1" presStyleIdx="1" presStyleCnt="4" custScaleX="98250" custScaleY="98350" custLinFactNeighborX="12102" custLinFactNeighborY="-6933">
        <dgm:presLayoutVars>
          <dgm:bulletEnabled val="1"/>
        </dgm:presLayoutVars>
      </dgm:prSet>
      <dgm:spPr/>
    </dgm:pt>
    <dgm:pt modelId="{621F258B-40DA-4456-BE8A-108F500A68C0}" type="pres">
      <dgm:prSet presAssocID="{FBE7183C-FB06-4DB3-A4F6-6986204FCE1F}" presName="accent_2" presStyleCnt="0"/>
      <dgm:spPr/>
    </dgm:pt>
    <dgm:pt modelId="{AB2FE1F9-5D45-45B2-9ED2-FA2B155A940C}" type="pres">
      <dgm:prSet presAssocID="{FBE7183C-FB06-4DB3-A4F6-6986204FCE1F}" presName="accentRepeatNode" presStyleLbl="solidFgAcc1" presStyleIdx="1" presStyleCnt="4"/>
      <dgm:spPr/>
    </dgm:pt>
    <dgm:pt modelId="{177F2F00-93C0-4051-A580-61F08B047624}" type="pres">
      <dgm:prSet presAssocID="{A4FA4554-FB45-4931-8683-B71C431E07C7}" presName="text_3" presStyleLbl="node1" presStyleIdx="2" presStyleCnt="4">
        <dgm:presLayoutVars>
          <dgm:bulletEnabled val="1"/>
        </dgm:presLayoutVars>
      </dgm:prSet>
      <dgm:spPr/>
    </dgm:pt>
    <dgm:pt modelId="{B23B9095-CF14-4B28-853A-FCD385F69D61}" type="pres">
      <dgm:prSet presAssocID="{A4FA4554-FB45-4931-8683-B71C431E07C7}" presName="accent_3" presStyleCnt="0"/>
      <dgm:spPr/>
    </dgm:pt>
    <dgm:pt modelId="{3D50E452-44CE-46C7-914D-3E06D2C113A8}" type="pres">
      <dgm:prSet presAssocID="{A4FA4554-FB45-4931-8683-B71C431E07C7}" presName="accentRepeatNode" presStyleLbl="solidFgAcc1" presStyleIdx="2" presStyleCnt="4"/>
      <dgm:spPr/>
    </dgm:pt>
    <dgm:pt modelId="{C37F0701-EA57-45EC-958C-F908E073DCCA}" type="pres">
      <dgm:prSet presAssocID="{DC63DA71-87B2-470F-B8C6-A2413BCDE0DC}" presName="text_4" presStyleLbl="node1" presStyleIdx="3" presStyleCnt="4">
        <dgm:presLayoutVars>
          <dgm:bulletEnabled val="1"/>
        </dgm:presLayoutVars>
      </dgm:prSet>
      <dgm:spPr/>
    </dgm:pt>
    <dgm:pt modelId="{2995DA45-1ADD-4D6C-B4CA-95D1EAB40D27}" type="pres">
      <dgm:prSet presAssocID="{DC63DA71-87B2-470F-B8C6-A2413BCDE0DC}" presName="accent_4" presStyleCnt="0"/>
      <dgm:spPr/>
    </dgm:pt>
    <dgm:pt modelId="{A2C9489B-10F0-4062-9291-1B2289BB2A1F}" type="pres">
      <dgm:prSet presAssocID="{DC63DA71-87B2-470F-B8C6-A2413BCDE0DC}" presName="accentRepeatNode" presStyleLbl="solidFgAcc1" presStyleIdx="3" presStyleCnt="4"/>
      <dgm:spPr/>
    </dgm:pt>
  </dgm:ptLst>
  <dgm:cxnLst>
    <dgm:cxn modelId="{3D86271F-129C-41DE-9884-895ADB0C804D}" type="presOf" srcId="{DC63DA71-87B2-470F-B8C6-A2413BCDE0DC}" destId="{C37F0701-EA57-45EC-958C-F908E073DCCA}" srcOrd="0" destOrd="0" presId="urn:microsoft.com/office/officeart/2008/layout/VerticalCurvedList"/>
    <dgm:cxn modelId="{E3DD4037-B0E2-4EA6-B419-92A4FE3FC4DD}" type="presOf" srcId="{5DE6DB8B-CE9D-41BE-A81D-E51C9627AA72}" destId="{FEAD081F-CAE8-44C3-B372-B8D64435C5C0}" srcOrd="0" destOrd="0" presId="urn:microsoft.com/office/officeart/2008/layout/VerticalCurvedList"/>
    <dgm:cxn modelId="{8272C33D-4FF0-40B0-A136-F77198044968}" type="presOf" srcId="{A4FA4554-FB45-4931-8683-B71C431E07C7}" destId="{177F2F00-93C0-4051-A580-61F08B047624}" srcOrd="0" destOrd="0" presId="urn:microsoft.com/office/officeart/2008/layout/VerticalCurvedList"/>
    <dgm:cxn modelId="{7AE7C465-BFF6-4A13-A4C4-91A8EF22F657}" type="presOf" srcId="{EF70629C-72A4-4BD4-BF16-06024EA984F6}" destId="{55D98CE4-C817-4CA9-996C-F57A31B06790}" srcOrd="0" destOrd="0" presId="urn:microsoft.com/office/officeart/2008/layout/VerticalCurvedList"/>
    <dgm:cxn modelId="{80C5A681-B90E-47FC-9ADF-A223AB5167C0}" srcId="{EF70629C-72A4-4BD4-BF16-06024EA984F6}" destId="{DC63DA71-87B2-470F-B8C6-A2413BCDE0DC}" srcOrd="3" destOrd="0" parTransId="{09D96B6F-386C-46C9-A5AE-397AE56B2AFD}" sibTransId="{228D08A7-6E54-486C-9B15-D47E4FA5C008}"/>
    <dgm:cxn modelId="{9C20F882-4506-4B48-89F1-7A677249ED7C}" srcId="{EF70629C-72A4-4BD4-BF16-06024EA984F6}" destId="{5DE6DB8B-CE9D-41BE-A81D-E51C9627AA72}" srcOrd="0" destOrd="0" parTransId="{CC4BB1C9-303C-4B0E-9C58-B746576ABB0F}" sibTransId="{136F54F4-4774-4E51-B601-6B4E11327B80}"/>
    <dgm:cxn modelId="{C0F9DAA7-F4BE-4BB4-AF19-2F801A1836F9}" srcId="{EF70629C-72A4-4BD4-BF16-06024EA984F6}" destId="{FBE7183C-FB06-4DB3-A4F6-6986204FCE1F}" srcOrd="1" destOrd="0" parTransId="{263901C4-BCFB-44C2-810F-0FB8E6C771FB}" sibTransId="{065D2EC0-DCDE-440B-B956-34E2812B8501}"/>
    <dgm:cxn modelId="{1F366EAD-9DAC-474D-9837-070698C72374}" type="presOf" srcId="{FBE7183C-FB06-4DB3-A4F6-6986204FCE1F}" destId="{3BC622E9-E52C-46B5-BB90-5C4156F557C7}" srcOrd="0" destOrd="0" presId="urn:microsoft.com/office/officeart/2008/layout/VerticalCurvedList"/>
    <dgm:cxn modelId="{57ECE9DF-F4B5-44BD-9965-1A724FF27067}" srcId="{EF70629C-72A4-4BD4-BF16-06024EA984F6}" destId="{A4FA4554-FB45-4931-8683-B71C431E07C7}" srcOrd="2" destOrd="0" parTransId="{D85AEEBD-15B7-4B8A-949C-3BA6FE154009}" sibTransId="{F7F5E615-0387-4EF7-9534-1001968AFD7D}"/>
    <dgm:cxn modelId="{8B00F3F0-E1C4-41E7-9AC9-3081505CBA40}" type="presOf" srcId="{136F54F4-4774-4E51-B601-6B4E11327B80}" destId="{4DEBBE30-456A-41A3-ABD6-E6ACCBFE175D}" srcOrd="0" destOrd="0" presId="urn:microsoft.com/office/officeart/2008/layout/VerticalCurvedList"/>
    <dgm:cxn modelId="{126B68FF-875C-4494-BBE7-C961CF54B0DD}" type="presParOf" srcId="{55D98CE4-C817-4CA9-996C-F57A31B06790}" destId="{27378928-DFCE-4385-900B-BB1865AE0C9A}" srcOrd="0" destOrd="0" presId="urn:microsoft.com/office/officeart/2008/layout/VerticalCurvedList"/>
    <dgm:cxn modelId="{CEDCD755-1976-4894-801F-1B7E33394160}" type="presParOf" srcId="{27378928-DFCE-4385-900B-BB1865AE0C9A}" destId="{7E882183-46C5-4A68-AB20-3B4BD403A14D}" srcOrd="0" destOrd="0" presId="urn:microsoft.com/office/officeart/2008/layout/VerticalCurvedList"/>
    <dgm:cxn modelId="{1E4615B5-23EC-465E-B63D-12611E3372E0}" type="presParOf" srcId="{7E882183-46C5-4A68-AB20-3B4BD403A14D}" destId="{5C94B3BE-2885-474A-9178-E86E69F75182}" srcOrd="0" destOrd="0" presId="urn:microsoft.com/office/officeart/2008/layout/VerticalCurvedList"/>
    <dgm:cxn modelId="{4E745C94-FA23-4FD1-B95C-C25B0A95F21B}" type="presParOf" srcId="{7E882183-46C5-4A68-AB20-3B4BD403A14D}" destId="{4DEBBE30-456A-41A3-ABD6-E6ACCBFE175D}" srcOrd="1" destOrd="0" presId="urn:microsoft.com/office/officeart/2008/layout/VerticalCurvedList"/>
    <dgm:cxn modelId="{6F54A4F8-D329-447D-B975-D2C4B148E8FF}" type="presParOf" srcId="{7E882183-46C5-4A68-AB20-3B4BD403A14D}" destId="{85424066-CE9C-4EB7-89A9-CBBBDBB409A7}" srcOrd="2" destOrd="0" presId="urn:microsoft.com/office/officeart/2008/layout/VerticalCurvedList"/>
    <dgm:cxn modelId="{B44080B6-6650-48E9-8D92-8D3220F24B7F}" type="presParOf" srcId="{7E882183-46C5-4A68-AB20-3B4BD403A14D}" destId="{CAC9B0D6-5D64-4239-B5D9-AD93B1C0CF9F}" srcOrd="3" destOrd="0" presId="urn:microsoft.com/office/officeart/2008/layout/VerticalCurvedList"/>
    <dgm:cxn modelId="{969C2D23-E3FA-4416-A92D-1E536EE4C00C}" type="presParOf" srcId="{27378928-DFCE-4385-900B-BB1865AE0C9A}" destId="{FEAD081F-CAE8-44C3-B372-B8D64435C5C0}" srcOrd="1" destOrd="0" presId="urn:microsoft.com/office/officeart/2008/layout/VerticalCurvedList"/>
    <dgm:cxn modelId="{B7F41F7E-E79B-4EF7-AF33-6FDEE444C320}" type="presParOf" srcId="{27378928-DFCE-4385-900B-BB1865AE0C9A}" destId="{92157C89-D251-4DC5-B4E2-536AABF29C4F}" srcOrd="2" destOrd="0" presId="urn:microsoft.com/office/officeart/2008/layout/VerticalCurvedList"/>
    <dgm:cxn modelId="{C6C0DE15-5F90-4E79-B172-09C35488D0E3}" type="presParOf" srcId="{92157C89-D251-4DC5-B4E2-536AABF29C4F}" destId="{B02411C3-8CF1-474F-ACD2-378F3AB66A7E}" srcOrd="0" destOrd="0" presId="urn:microsoft.com/office/officeart/2008/layout/VerticalCurvedList"/>
    <dgm:cxn modelId="{66342BA1-9B86-4817-95FD-82A6A4E4704D}" type="presParOf" srcId="{27378928-DFCE-4385-900B-BB1865AE0C9A}" destId="{3BC622E9-E52C-46B5-BB90-5C4156F557C7}" srcOrd="3" destOrd="0" presId="urn:microsoft.com/office/officeart/2008/layout/VerticalCurvedList"/>
    <dgm:cxn modelId="{82664A17-3113-400F-AAED-46E85263CA52}" type="presParOf" srcId="{27378928-DFCE-4385-900B-BB1865AE0C9A}" destId="{621F258B-40DA-4456-BE8A-108F500A68C0}" srcOrd="4" destOrd="0" presId="urn:microsoft.com/office/officeart/2008/layout/VerticalCurvedList"/>
    <dgm:cxn modelId="{04564645-D36B-4189-A9D0-76A324635D87}" type="presParOf" srcId="{621F258B-40DA-4456-BE8A-108F500A68C0}" destId="{AB2FE1F9-5D45-45B2-9ED2-FA2B155A940C}" srcOrd="0" destOrd="0" presId="urn:microsoft.com/office/officeart/2008/layout/VerticalCurvedList"/>
    <dgm:cxn modelId="{E52AF03A-E15A-40C8-BABB-5A306A0ABE8E}" type="presParOf" srcId="{27378928-DFCE-4385-900B-BB1865AE0C9A}" destId="{177F2F00-93C0-4051-A580-61F08B047624}" srcOrd="5" destOrd="0" presId="urn:microsoft.com/office/officeart/2008/layout/VerticalCurvedList"/>
    <dgm:cxn modelId="{8B2A8321-B296-417E-8744-C62E7DAADFD2}" type="presParOf" srcId="{27378928-DFCE-4385-900B-BB1865AE0C9A}" destId="{B23B9095-CF14-4B28-853A-FCD385F69D61}" srcOrd="6" destOrd="0" presId="urn:microsoft.com/office/officeart/2008/layout/VerticalCurvedList"/>
    <dgm:cxn modelId="{CF35EA65-7B21-45D1-B6FD-4E93EE9879A8}" type="presParOf" srcId="{B23B9095-CF14-4B28-853A-FCD385F69D61}" destId="{3D50E452-44CE-46C7-914D-3E06D2C113A8}" srcOrd="0" destOrd="0" presId="urn:microsoft.com/office/officeart/2008/layout/VerticalCurvedList"/>
    <dgm:cxn modelId="{E97F1016-FF6B-4E33-A4A2-A977A6D69B5B}" type="presParOf" srcId="{27378928-DFCE-4385-900B-BB1865AE0C9A}" destId="{C37F0701-EA57-45EC-958C-F908E073DCCA}" srcOrd="7" destOrd="0" presId="urn:microsoft.com/office/officeart/2008/layout/VerticalCurvedList"/>
    <dgm:cxn modelId="{329643BE-4175-43C7-BD8A-BE3B5B99A44D}" type="presParOf" srcId="{27378928-DFCE-4385-900B-BB1865AE0C9A}" destId="{2995DA45-1ADD-4D6C-B4CA-95D1EAB40D27}" srcOrd="8" destOrd="0" presId="urn:microsoft.com/office/officeart/2008/layout/VerticalCurvedList"/>
    <dgm:cxn modelId="{BB180F97-07C3-4AED-98A6-48EE5DEC14D7}" type="presParOf" srcId="{2995DA45-1ADD-4D6C-B4CA-95D1EAB40D27}" destId="{A2C9489B-10F0-4062-9291-1B2289BB2A1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70629C-72A4-4BD4-BF16-06024EA984F6}" type="doc">
      <dgm:prSet loTypeId="urn:microsoft.com/office/officeart/2008/layout/VerticalCurvedList" loCatId="list" qsTypeId="urn:microsoft.com/office/officeart/2005/8/quickstyle/simple1" qsCatId="simple" csTypeId="urn:microsoft.com/office/officeart/2005/8/colors/accent3_3" csCatId="accent3" phldr="1"/>
      <dgm:spPr/>
      <dgm:t>
        <a:bodyPr/>
        <a:lstStyle/>
        <a:p>
          <a:endParaRPr lang="en-CA"/>
        </a:p>
      </dgm:t>
    </dgm:pt>
    <dgm:pt modelId="{5DE6DB8B-CE9D-41BE-A81D-E51C9627AA72}">
      <dgm:prSet phldrT="[Text]" custT="1"/>
      <dgm:spPr/>
      <dgm:t>
        <a:bodyPr/>
        <a:lstStyle/>
        <a:p>
          <a:r>
            <a:rPr lang="en-US" sz="1400" dirty="0">
              <a:latin typeface="Corbel" panose="020B0503020204020204" pitchFamily="34" charset="0"/>
            </a:rPr>
            <a:t>Terms of Reference</a:t>
          </a:r>
          <a:endParaRPr lang="en-CA" sz="1400" dirty="0">
            <a:latin typeface="Corbel" panose="020B0503020204020204" pitchFamily="34" charset="0"/>
          </a:endParaRPr>
        </a:p>
      </dgm:t>
    </dgm:pt>
    <dgm:pt modelId="{CC4BB1C9-303C-4B0E-9C58-B746576ABB0F}" type="parTrans" cxnId="{9C20F882-4506-4B48-89F1-7A677249ED7C}">
      <dgm:prSet/>
      <dgm:spPr/>
      <dgm:t>
        <a:bodyPr/>
        <a:lstStyle/>
        <a:p>
          <a:endParaRPr lang="en-CA" sz="1200">
            <a:latin typeface="Corbel" panose="020B0503020204020204" pitchFamily="34" charset="0"/>
          </a:endParaRPr>
        </a:p>
      </dgm:t>
    </dgm:pt>
    <dgm:pt modelId="{136F54F4-4774-4E51-B601-6B4E11327B80}" type="sibTrans" cxnId="{9C20F882-4506-4B48-89F1-7A677249ED7C}">
      <dgm:prSet/>
      <dgm:spPr/>
      <dgm:t>
        <a:bodyPr/>
        <a:lstStyle/>
        <a:p>
          <a:endParaRPr lang="en-CA" sz="1200">
            <a:latin typeface="Corbel" panose="020B0503020204020204" pitchFamily="34" charset="0"/>
          </a:endParaRPr>
        </a:p>
      </dgm:t>
    </dgm:pt>
    <dgm:pt modelId="{544BDF68-3C8F-4738-A48C-870B129DD96C}">
      <dgm:prSet phldrT="[Text]" custT="1"/>
      <dgm:spPr/>
      <dgm:t>
        <a:bodyPr/>
        <a:lstStyle/>
        <a:p>
          <a:r>
            <a:rPr lang="en-US" sz="1400" dirty="0">
              <a:latin typeface="Corbel" panose="020B0503020204020204" pitchFamily="34" charset="0"/>
            </a:rPr>
            <a:t>Analysis Plan</a:t>
          </a:r>
          <a:endParaRPr lang="en-CA" sz="1400" dirty="0">
            <a:latin typeface="Corbel" panose="020B0503020204020204" pitchFamily="34" charset="0"/>
          </a:endParaRPr>
        </a:p>
      </dgm:t>
    </dgm:pt>
    <dgm:pt modelId="{D146E281-A518-4AEC-AC17-95D4CEB02AB1}" type="parTrans" cxnId="{8D4450A6-8291-4112-9B24-729A0EA461B3}">
      <dgm:prSet/>
      <dgm:spPr/>
      <dgm:t>
        <a:bodyPr/>
        <a:lstStyle/>
        <a:p>
          <a:endParaRPr lang="en-CA" sz="1200">
            <a:latin typeface="Corbel" panose="020B0503020204020204" pitchFamily="34" charset="0"/>
          </a:endParaRPr>
        </a:p>
      </dgm:t>
    </dgm:pt>
    <dgm:pt modelId="{701A19A2-6215-4DCD-825F-9588A07058A3}" type="sibTrans" cxnId="{8D4450A6-8291-4112-9B24-729A0EA461B3}">
      <dgm:prSet/>
      <dgm:spPr/>
      <dgm:t>
        <a:bodyPr/>
        <a:lstStyle/>
        <a:p>
          <a:endParaRPr lang="en-CA" sz="1200">
            <a:latin typeface="Corbel" panose="020B0503020204020204" pitchFamily="34" charset="0"/>
          </a:endParaRPr>
        </a:p>
      </dgm:t>
    </dgm:pt>
    <dgm:pt modelId="{A18CE44C-C5C4-4B01-BBB5-8686DD1567E3}">
      <dgm:prSet phldrT="[Text]" custT="1"/>
      <dgm:spPr/>
      <dgm:t>
        <a:bodyPr/>
        <a:lstStyle/>
        <a:p>
          <a:r>
            <a:rPr lang="en-US" sz="1400" dirty="0">
              <a:latin typeface="Corbel" panose="020B0503020204020204" pitchFamily="34" charset="0"/>
            </a:rPr>
            <a:t>Scenario Development</a:t>
          </a:r>
          <a:endParaRPr lang="en-CA" sz="1400" dirty="0">
            <a:latin typeface="Corbel" panose="020B0503020204020204" pitchFamily="34" charset="0"/>
          </a:endParaRPr>
        </a:p>
      </dgm:t>
    </dgm:pt>
    <dgm:pt modelId="{42B68748-D46A-4F1C-B971-5F92F7055E27}" type="parTrans" cxnId="{E34B1503-87D8-4C20-A5D9-BF49E8F99AFF}">
      <dgm:prSet/>
      <dgm:spPr/>
      <dgm:t>
        <a:bodyPr/>
        <a:lstStyle/>
        <a:p>
          <a:endParaRPr lang="en-CA" sz="1200">
            <a:latin typeface="Corbel" panose="020B0503020204020204" pitchFamily="34" charset="0"/>
          </a:endParaRPr>
        </a:p>
      </dgm:t>
    </dgm:pt>
    <dgm:pt modelId="{658CDBF5-E660-4BB9-83DD-0E1194EEC972}" type="sibTrans" cxnId="{E34B1503-87D8-4C20-A5D9-BF49E8F99AFF}">
      <dgm:prSet/>
      <dgm:spPr/>
      <dgm:t>
        <a:bodyPr/>
        <a:lstStyle/>
        <a:p>
          <a:endParaRPr lang="en-CA" sz="1200">
            <a:latin typeface="Corbel" panose="020B0503020204020204" pitchFamily="34" charset="0"/>
          </a:endParaRPr>
        </a:p>
      </dgm:t>
    </dgm:pt>
    <dgm:pt modelId="{C4ABB76E-1341-4863-8007-7ED388EF2085}">
      <dgm:prSet phldrT="[Text]" custT="1"/>
      <dgm:spPr/>
      <dgm:t>
        <a:bodyPr/>
        <a:lstStyle/>
        <a:p>
          <a:r>
            <a:rPr lang="en-US" sz="1400" dirty="0">
              <a:latin typeface="Corbel" panose="020B0503020204020204" pitchFamily="34" charset="0"/>
            </a:rPr>
            <a:t>Assumptions </a:t>
          </a:r>
          <a:endParaRPr lang="en-CA" sz="1400" dirty="0">
            <a:latin typeface="Corbel" panose="020B0503020204020204" pitchFamily="34" charset="0"/>
          </a:endParaRPr>
        </a:p>
      </dgm:t>
    </dgm:pt>
    <dgm:pt modelId="{CEC1BCEA-9B27-4AA1-A951-E97C5CECCD2C}" type="parTrans" cxnId="{A9787A83-70DC-4DA1-82B0-2F08C6EC2674}">
      <dgm:prSet/>
      <dgm:spPr/>
      <dgm:t>
        <a:bodyPr/>
        <a:lstStyle/>
        <a:p>
          <a:endParaRPr lang="en-CA" sz="1200">
            <a:latin typeface="Corbel" panose="020B0503020204020204" pitchFamily="34" charset="0"/>
          </a:endParaRPr>
        </a:p>
      </dgm:t>
    </dgm:pt>
    <dgm:pt modelId="{2F3FCBF3-5B30-4BA3-B86E-A922744A5D17}" type="sibTrans" cxnId="{A9787A83-70DC-4DA1-82B0-2F08C6EC2674}">
      <dgm:prSet/>
      <dgm:spPr/>
      <dgm:t>
        <a:bodyPr/>
        <a:lstStyle/>
        <a:p>
          <a:endParaRPr lang="en-CA" sz="1200">
            <a:latin typeface="Corbel" panose="020B0503020204020204" pitchFamily="34" charset="0"/>
          </a:endParaRPr>
        </a:p>
      </dgm:t>
    </dgm:pt>
    <dgm:pt modelId="{A27CD9B5-23BD-4967-947F-7A3F7C5F7C7C}">
      <dgm:prSet phldrT="[Text]" custT="1"/>
      <dgm:spPr/>
      <dgm:t>
        <a:bodyPr/>
        <a:lstStyle/>
        <a:p>
          <a:r>
            <a:rPr lang="en-US" sz="1400" dirty="0">
              <a:latin typeface="Corbel" panose="020B0503020204020204" pitchFamily="34" charset="0"/>
            </a:rPr>
            <a:t>Modeling</a:t>
          </a:r>
          <a:endParaRPr lang="en-CA" sz="1400" dirty="0">
            <a:latin typeface="Corbel" panose="020B0503020204020204" pitchFamily="34" charset="0"/>
          </a:endParaRPr>
        </a:p>
      </dgm:t>
    </dgm:pt>
    <dgm:pt modelId="{B415B22B-07B1-4417-8B96-9747EF964B67}" type="parTrans" cxnId="{DA8D8A62-A022-4F44-A3D7-8317891F73DB}">
      <dgm:prSet/>
      <dgm:spPr/>
      <dgm:t>
        <a:bodyPr/>
        <a:lstStyle/>
        <a:p>
          <a:endParaRPr lang="en-CA" sz="1200">
            <a:latin typeface="Corbel" panose="020B0503020204020204" pitchFamily="34" charset="0"/>
          </a:endParaRPr>
        </a:p>
      </dgm:t>
    </dgm:pt>
    <dgm:pt modelId="{C4379063-132E-4812-9340-DB3FFE5687C7}" type="sibTrans" cxnId="{DA8D8A62-A022-4F44-A3D7-8317891F73DB}">
      <dgm:prSet/>
      <dgm:spPr/>
      <dgm:t>
        <a:bodyPr/>
        <a:lstStyle/>
        <a:p>
          <a:endParaRPr lang="en-CA" sz="1200">
            <a:latin typeface="Corbel" panose="020B0503020204020204" pitchFamily="34" charset="0"/>
          </a:endParaRPr>
        </a:p>
      </dgm:t>
    </dgm:pt>
    <dgm:pt modelId="{482E9DC3-D889-465C-B131-43889FBD1737}">
      <dgm:prSet phldrT="[Text]" custT="1"/>
      <dgm:spPr/>
      <dgm:t>
        <a:bodyPr/>
        <a:lstStyle/>
        <a:p>
          <a:r>
            <a:rPr lang="en-US" sz="1400" dirty="0">
              <a:latin typeface="Corbel" panose="020B0503020204020204" pitchFamily="34" charset="0"/>
            </a:rPr>
            <a:t>Report</a:t>
          </a:r>
          <a:endParaRPr lang="en-CA" sz="1400" dirty="0">
            <a:latin typeface="Corbel" panose="020B0503020204020204" pitchFamily="34" charset="0"/>
          </a:endParaRPr>
        </a:p>
      </dgm:t>
    </dgm:pt>
    <dgm:pt modelId="{424D3337-91C9-4CD6-B6D4-BE5305B1FDBA}" type="parTrans" cxnId="{54180DAC-43CF-4016-ACAE-574AE78DBEB9}">
      <dgm:prSet/>
      <dgm:spPr/>
      <dgm:t>
        <a:bodyPr/>
        <a:lstStyle/>
        <a:p>
          <a:endParaRPr lang="en-CA" sz="1200">
            <a:latin typeface="Corbel" panose="020B0503020204020204" pitchFamily="34" charset="0"/>
          </a:endParaRPr>
        </a:p>
      </dgm:t>
    </dgm:pt>
    <dgm:pt modelId="{DA6B57C2-D06D-443F-82FB-4776B56F567C}" type="sibTrans" cxnId="{54180DAC-43CF-4016-ACAE-574AE78DBEB9}">
      <dgm:prSet/>
      <dgm:spPr/>
      <dgm:t>
        <a:bodyPr/>
        <a:lstStyle/>
        <a:p>
          <a:endParaRPr lang="en-CA" sz="1200">
            <a:latin typeface="Corbel" panose="020B0503020204020204" pitchFamily="34" charset="0"/>
          </a:endParaRPr>
        </a:p>
      </dgm:t>
    </dgm:pt>
    <dgm:pt modelId="{EB76DE5F-89E2-4045-B3DB-767167BAB11A}">
      <dgm:prSet phldrT="[Text]" custT="1"/>
      <dgm:spPr/>
      <dgm:t>
        <a:bodyPr/>
        <a:lstStyle/>
        <a:p>
          <a:r>
            <a:rPr lang="en-US" sz="1400" dirty="0">
              <a:latin typeface="Corbel" panose="020B0503020204020204" pitchFamily="34" charset="0"/>
            </a:rPr>
            <a:t>Conclusion</a:t>
          </a:r>
          <a:endParaRPr lang="en-CA" sz="1400" dirty="0">
            <a:latin typeface="Corbel" panose="020B0503020204020204" pitchFamily="34" charset="0"/>
          </a:endParaRPr>
        </a:p>
      </dgm:t>
    </dgm:pt>
    <dgm:pt modelId="{09767235-FCC3-434C-AE40-1515532C5D84}" type="parTrans" cxnId="{18FA5AE7-10CD-4A32-9390-050921325836}">
      <dgm:prSet/>
      <dgm:spPr/>
      <dgm:t>
        <a:bodyPr/>
        <a:lstStyle/>
        <a:p>
          <a:endParaRPr lang="en-CA" sz="1200">
            <a:latin typeface="Corbel" panose="020B0503020204020204" pitchFamily="34" charset="0"/>
          </a:endParaRPr>
        </a:p>
      </dgm:t>
    </dgm:pt>
    <dgm:pt modelId="{01EFFC09-FE33-4618-B17A-E209DD88A276}" type="sibTrans" cxnId="{18FA5AE7-10CD-4A32-9390-050921325836}">
      <dgm:prSet/>
      <dgm:spPr/>
      <dgm:t>
        <a:bodyPr/>
        <a:lstStyle/>
        <a:p>
          <a:endParaRPr lang="en-CA" sz="1200">
            <a:latin typeface="Corbel" panose="020B0503020204020204" pitchFamily="34" charset="0"/>
          </a:endParaRPr>
        </a:p>
      </dgm:t>
    </dgm:pt>
    <dgm:pt modelId="{55D98CE4-C817-4CA9-996C-F57A31B06790}" type="pres">
      <dgm:prSet presAssocID="{EF70629C-72A4-4BD4-BF16-06024EA984F6}" presName="Name0" presStyleCnt="0">
        <dgm:presLayoutVars>
          <dgm:chMax val="7"/>
          <dgm:chPref val="7"/>
          <dgm:dir/>
        </dgm:presLayoutVars>
      </dgm:prSet>
      <dgm:spPr/>
    </dgm:pt>
    <dgm:pt modelId="{27378928-DFCE-4385-900B-BB1865AE0C9A}" type="pres">
      <dgm:prSet presAssocID="{EF70629C-72A4-4BD4-BF16-06024EA984F6}" presName="Name1" presStyleCnt="0"/>
      <dgm:spPr/>
    </dgm:pt>
    <dgm:pt modelId="{7E882183-46C5-4A68-AB20-3B4BD403A14D}" type="pres">
      <dgm:prSet presAssocID="{EF70629C-72A4-4BD4-BF16-06024EA984F6}" presName="cycle" presStyleCnt="0"/>
      <dgm:spPr/>
    </dgm:pt>
    <dgm:pt modelId="{5C94B3BE-2885-474A-9178-E86E69F75182}" type="pres">
      <dgm:prSet presAssocID="{EF70629C-72A4-4BD4-BF16-06024EA984F6}" presName="srcNode" presStyleLbl="node1" presStyleIdx="0" presStyleCnt="7"/>
      <dgm:spPr/>
    </dgm:pt>
    <dgm:pt modelId="{4DEBBE30-456A-41A3-ABD6-E6ACCBFE175D}" type="pres">
      <dgm:prSet presAssocID="{EF70629C-72A4-4BD4-BF16-06024EA984F6}" presName="conn" presStyleLbl="parChTrans1D2" presStyleIdx="0" presStyleCnt="1"/>
      <dgm:spPr/>
    </dgm:pt>
    <dgm:pt modelId="{85424066-CE9C-4EB7-89A9-CBBBDBB409A7}" type="pres">
      <dgm:prSet presAssocID="{EF70629C-72A4-4BD4-BF16-06024EA984F6}" presName="extraNode" presStyleLbl="node1" presStyleIdx="0" presStyleCnt="7"/>
      <dgm:spPr/>
    </dgm:pt>
    <dgm:pt modelId="{CAC9B0D6-5D64-4239-B5D9-AD93B1C0CF9F}" type="pres">
      <dgm:prSet presAssocID="{EF70629C-72A4-4BD4-BF16-06024EA984F6}" presName="dstNode" presStyleLbl="node1" presStyleIdx="0" presStyleCnt="7"/>
      <dgm:spPr/>
    </dgm:pt>
    <dgm:pt modelId="{FEAD081F-CAE8-44C3-B372-B8D64435C5C0}" type="pres">
      <dgm:prSet presAssocID="{5DE6DB8B-CE9D-41BE-A81D-E51C9627AA72}" presName="text_1" presStyleLbl="node1" presStyleIdx="0" presStyleCnt="7">
        <dgm:presLayoutVars>
          <dgm:bulletEnabled val="1"/>
        </dgm:presLayoutVars>
      </dgm:prSet>
      <dgm:spPr/>
    </dgm:pt>
    <dgm:pt modelId="{92157C89-D251-4DC5-B4E2-536AABF29C4F}" type="pres">
      <dgm:prSet presAssocID="{5DE6DB8B-CE9D-41BE-A81D-E51C9627AA72}" presName="accent_1" presStyleCnt="0"/>
      <dgm:spPr/>
    </dgm:pt>
    <dgm:pt modelId="{B02411C3-8CF1-474F-ACD2-378F3AB66A7E}" type="pres">
      <dgm:prSet presAssocID="{5DE6DB8B-CE9D-41BE-A81D-E51C9627AA72}" presName="accentRepeatNode" presStyleLbl="solidFgAcc1" presStyleIdx="0" presStyleCnt="7"/>
      <dgm:spPr/>
    </dgm:pt>
    <dgm:pt modelId="{4180C85B-3E69-433A-9100-60BF67F12ED3}" type="pres">
      <dgm:prSet presAssocID="{544BDF68-3C8F-4738-A48C-870B129DD96C}" presName="text_2" presStyleLbl="node1" presStyleIdx="1" presStyleCnt="7">
        <dgm:presLayoutVars>
          <dgm:bulletEnabled val="1"/>
        </dgm:presLayoutVars>
      </dgm:prSet>
      <dgm:spPr/>
    </dgm:pt>
    <dgm:pt modelId="{7B29D00E-2F94-47E5-84F6-FFDED2D4DFC1}" type="pres">
      <dgm:prSet presAssocID="{544BDF68-3C8F-4738-A48C-870B129DD96C}" presName="accent_2" presStyleCnt="0"/>
      <dgm:spPr/>
    </dgm:pt>
    <dgm:pt modelId="{5C93BDB7-2881-462A-9F40-3BC5B055B470}" type="pres">
      <dgm:prSet presAssocID="{544BDF68-3C8F-4738-A48C-870B129DD96C}" presName="accentRepeatNode" presStyleLbl="solidFgAcc1" presStyleIdx="1" presStyleCnt="7"/>
      <dgm:spPr/>
    </dgm:pt>
    <dgm:pt modelId="{9E60C8C5-CF69-4EEC-BF8F-908DC43B230D}" type="pres">
      <dgm:prSet presAssocID="{A18CE44C-C5C4-4B01-BBB5-8686DD1567E3}" presName="text_3" presStyleLbl="node1" presStyleIdx="2" presStyleCnt="7">
        <dgm:presLayoutVars>
          <dgm:bulletEnabled val="1"/>
        </dgm:presLayoutVars>
      </dgm:prSet>
      <dgm:spPr/>
    </dgm:pt>
    <dgm:pt modelId="{2CA7AA75-5BD2-4F33-8484-B21A4167EB07}" type="pres">
      <dgm:prSet presAssocID="{A18CE44C-C5C4-4B01-BBB5-8686DD1567E3}" presName="accent_3" presStyleCnt="0"/>
      <dgm:spPr/>
    </dgm:pt>
    <dgm:pt modelId="{CE50B7AF-D813-4358-AEAF-EA39C294CB32}" type="pres">
      <dgm:prSet presAssocID="{A18CE44C-C5C4-4B01-BBB5-8686DD1567E3}" presName="accentRepeatNode" presStyleLbl="solidFgAcc1" presStyleIdx="2" presStyleCnt="7"/>
      <dgm:spPr/>
    </dgm:pt>
    <dgm:pt modelId="{8D25C38C-55CB-4FD6-A264-372058F04AB8}" type="pres">
      <dgm:prSet presAssocID="{C4ABB76E-1341-4863-8007-7ED388EF2085}" presName="text_4" presStyleLbl="node1" presStyleIdx="3" presStyleCnt="7">
        <dgm:presLayoutVars>
          <dgm:bulletEnabled val="1"/>
        </dgm:presLayoutVars>
      </dgm:prSet>
      <dgm:spPr/>
    </dgm:pt>
    <dgm:pt modelId="{C5C937F5-EA0D-4220-999D-E199FA35A6AA}" type="pres">
      <dgm:prSet presAssocID="{C4ABB76E-1341-4863-8007-7ED388EF2085}" presName="accent_4" presStyleCnt="0"/>
      <dgm:spPr/>
    </dgm:pt>
    <dgm:pt modelId="{7F9A2010-EADB-4014-A63B-36AD6BCD2AE4}" type="pres">
      <dgm:prSet presAssocID="{C4ABB76E-1341-4863-8007-7ED388EF2085}" presName="accentRepeatNode" presStyleLbl="solidFgAcc1" presStyleIdx="3" presStyleCnt="7"/>
      <dgm:spPr/>
    </dgm:pt>
    <dgm:pt modelId="{9EEBF548-CEF4-42FE-BB15-4BD369445FB8}" type="pres">
      <dgm:prSet presAssocID="{A27CD9B5-23BD-4967-947F-7A3F7C5F7C7C}" presName="text_5" presStyleLbl="node1" presStyleIdx="4" presStyleCnt="7">
        <dgm:presLayoutVars>
          <dgm:bulletEnabled val="1"/>
        </dgm:presLayoutVars>
      </dgm:prSet>
      <dgm:spPr/>
    </dgm:pt>
    <dgm:pt modelId="{82E6837C-E70D-4E39-81EC-16EED92FEE36}" type="pres">
      <dgm:prSet presAssocID="{A27CD9B5-23BD-4967-947F-7A3F7C5F7C7C}" presName="accent_5" presStyleCnt="0"/>
      <dgm:spPr/>
    </dgm:pt>
    <dgm:pt modelId="{538B9EC5-08D1-4F77-8293-4D1F46F62FD8}" type="pres">
      <dgm:prSet presAssocID="{A27CD9B5-23BD-4967-947F-7A3F7C5F7C7C}" presName="accentRepeatNode" presStyleLbl="solidFgAcc1" presStyleIdx="4" presStyleCnt="7"/>
      <dgm:spPr/>
    </dgm:pt>
    <dgm:pt modelId="{17CD8616-18D3-4596-B0E7-B378CC211ED6}" type="pres">
      <dgm:prSet presAssocID="{EB76DE5F-89E2-4045-B3DB-767167BAB11A}" presName="text_6" presStyleLbl="node1" presStyleIdx="5" presStyleCnt="7">
        <dgm:presLayoutVars>
          <dgm:bulletEnabled val="1"/>
        </dgm:presLayoutVars>
      </dgm:prSet>
      <dgm:spPr/>
    </dgm:pt>
    <dgm:pt modelId="{F1DF5A84-2864-414D-A2E8-2C51D3CC13D4}" type="pres">
      <dgm:prSet presAssocID="{EB76DE5F-89E2-4045-B3DB-767167BAB11A}" presName="accent_6" presStyleCnt="0"/>
      <dgm:spPr/>
    </dgm:pt>
    <dgm:pt modelId="{8642FB39-C758-44A1-8131-63D821BC2C66}" type="pres">
      <dgm:prSet presAssocID="{EB76DE5F-89E2-4045-B3DB-767167BAB11A}" presName="accentRepeatNode" presStyleLbl="solidFgAcc1" presStyleIdx="5" presStyleCnt="7"/>
      <dgm:spPr/>
    </dgm:pt>
    <dgm:pt modelId="{4AB456A0-33B3-4900-A5C1-B33610515B80}" type="pres">
      <dgm:prSet presAssocID="{482E9DC3-D889-465C-B131-43889FBD1737}" presName="text_7" presStyleLbl="node1" presStyleIdx="6" presStyleCnt="7">
        <dgm:presLayoutVars>
          <dgm:bulletEnabled val="1"/>
        </dgm:presLayoutVars>
      </dgm:prSet>
      <dgm:spPr/>
    </dgm:pt>
    <dgm:pt modelId="{E8BE1A72-76D0-4509-9804-E43EC5534147}" type="pres">
      <dgm:prSet presAssocID="{482E9DC3-D889-465C-B131-43889FBD1737}" presName="accent_7" presStyleCnt="0"/>
      <dgm:spPr/>
    </dgm:pt>
    <dgm:pt modelId="{8E516A09-E857-40E1-90E5-C858CE84E171}" type="pres">
      <dgm:prSet presAssocID="{482E9DC3-D889-465C-B131-43889FBD1737}" presName="accentRepeatNode" presStyleLbl="solidFgAcc1" presStyleIdx="6" presStyleCnt="7"/>
      <dgm:spPr/>
    </dgm:pt>
  </dgm:ptLst>
  <dgm:cxnLst>
    <dgm:cxn modelId="{E34B1503-87D8-4C20-A5D9-BF49E8F99AFF}" srcId="{EF70629C-72A4-4BD4-BF16-06024EA984F6}" destId="{A18CE44C-C5C4-4B01-BBB5-8686DD1567E3}" srcOrd="2" destOrd="0" parTransId="{42B68748-D46A-4F1C-B971-5F92F7055E27}" sibTransId="{658CDBF5-E660-4BB9-83DD-0E1194EEC972}"/>
    <dgm:cxn modelId="{D033F812-E441-48FA-A228-B882EE0C095D}" type="presOf" srcId="{C4ABB76E-1341-4863-8007-7ED388EF2085}" destId="{8D25C38C-55CB-4FD6-A264-372058F04AB8}" srcOrd="0" destOrd="0" presId="urn:microsoft.com/office/officeart/2008/layout/VerticalCurvedList"/>
    <dgm:cxn modelId="{82BE3D2D-5696-4EFA-9BCF-E8E9267F4839}" type="presOf" srcId="{A18CE44C-C5C4-4B01-BBB5-8686DD1567E3}" destId="{9E60C8C5-CF69-4EEC-BF8F-908DC43B230D}" srcOrd="0" destOrd="0" presId="urn:microsoft.com/office/officeart/2008/layout/VerticalCurvedList"/>
    <dgm:cxn modelId="{E3DD4037-B0E2-4EA6-B419-92A4FE3FC4DD}" type="presOf" srcId="{5DE6DB8B-CE9D-41BE-A81D-E51C9627AA72}" destId="{FEAD081F-CAE8-44C3-B372-B8D64435C5C0}" srcOrd="0" destOrd="0" presId="urn:microsoft.com/office/officeart/2008/layout/VerticalCurvedList"/>
    <dgm:cxn modelId="{DA8D8A62-A022-4F44-A3D7-8317891F73DB}" srcId="{EF70629C-72A4-4BD4-BF16-06024EA984F6}" destId="{A27CD9B5-23BD-4967-947F-7A3F7C5F7C7C}" srcOrd="4" destOrd="0" parTransId="{B415B22B-07B1-4417-8B96-9747EF964B67}" sibTransId="{C4379063-132E-4812-9340-DB3FFE5687C7}"/>
    <dgm:cxn modelId="{7AE7C465-BFF6-4A13-A4C4-91A8EF22F657}" type="presOf" srcId="{EF70629C-72A4-4BD4-BF16-06024EA984F6}" destId="{55D98CE4-C817-4CA9-996C-F57A31B06790}" srcOrd="0" destOrd="0" presId="urn:microsoft.com/office/officeart/2008/layout/VerticalCurvedList"/>
    <dgm:cxn modelId="{B44F8447-A501-4052-8DED-BD7715BB5049}" type="presOf" srcId="{EB76DE5F-89E2-4045-B3DB-767167BAB11A}" destId="{17CD8616-18D3-4596-B0E7-B378CC211ED6}" srcOrd="0" destOrd="0" presId="urn:microsoft.com/office/officeart/2008/layout/VerticalCurvedList"/>
    <dgm:cxn modelId="{73CDFC4C-9352-4AF7-AC36-750893C7E5F6}" type="presOf" srcId="{544BDF68-3C8F-4738-A48C-870B129DD96C}" destId="{4180C85B-3E69-433A-9100-60BF67F12ED3}" srcOrd="0" destOrd="0" presId="urn:microsoft.com/office/officeart/2008/layout/VerticalCurvedList"/>
    <dgm:cxn modelId="{A4901B7D-9261-4929-BF8E-032969703C44}" type="presOf" srcId="{482E9DC3-D889-465C-B131-43889FBD1737}" destId="{4AB456A0-33B3-4900-A5C1-B33610515B80}" srcOrd="0" destOrd="0" presId="urn:microsoft.com/office/officeart/2008/layout/VerticalCurvedList"/>
    <dgm:cxn modelId="{9C20F882-4506-4B48-89F1-7A677249ED7C}" srcId="{EF70629C-72A4-4BD4-BF16-06024EA984F6}" destId="{5DE6DB8B-CE9D-41BE-A81D-E51C9627AA72}" srcOrd="0" destOrd="0" parTransId="{CC4BB1C9-303C-4B0E-9C58-B746576ABB0F}" sibTransId="{136F54F4-4774-4E51-B601-6B4E11327B80}"/>
    <dgm:cxn modelId="{A9787A83-70DC-4DA1-82B0-2F08C6EC2674}" srcId="{EF70629C-72A4-4BD4-BF16-06024EA984F6}" destId="{C4ABB76E-1341-4863-8007-7ED388EF2085}" srcOrd="3" destOrd="0" parTransId="{CEC1BCEA-9B27-4AA1-A951-E97C5CECCD2C}" sibTransId="{2F3FCBF3-5B30-4BA3-B86E-A922744A5D17}"/>
    <dgm:cxn modelId="{8D4450A6-8291-4112-9B24-729A0EA461B3}" srcId="{EF70629C-72A4-4BD4-BF16-06024EA984F6}" destId="{544BDF68-3C8F-4738-A48C-870B129DD96C}" srcOrd="1" destOrd="0" parTransId="{D146E281-A518-4AEC-AC17-95D4CEB02AB1}" sibTransId="{701A19A2-6215-4DCD-825F-9588A07058A3}"/>
    <dgm:cxn modelId="{54180DAC-43CF-4016-ACAE-574AE78DBEB9}" srcId="{EF70629C-72A4-4BD4-BF16-06024EA984F6}" destId="{482E9DC3-D889-465C-B131-43889FBD1737}" srcOrd="6" destOrd="0" parTransId="{424D3337-91C9-4CD6-B6D4-BE5305B1FDBA}" sibTransId="{DA6B57C2-D06D-443F-82FB-4776B56F567C}"/>
    <dgm:cxn modelId="{6C823BC7-FADC-4BA2-95F5-CD278A759797}" type="presOf" srcId="{A27CD9B5-23BD-4967-947F-7A3F7C5F7C7C}" destId="{9EEBF548-CEF4-42FE-BB15-4BD369445FB8}" srcOrd="0" destOrd="0" presId="urn:microsoft.com/office/officeart/2008/layout/VerticalCurvedList"/>
    <dgm:cxn modelId="{18FA5AE7-10CD-4A32-9390-050921325836}" srcId="{EF70629C-72A4-4BD4-BF16-06024EA984F6}" destId="{EB76DE5F-89E2-4045-B3DB-767167BAB11A}" srcOrd="5" destOrd="0" parTransId="{09767235-FCC3-434C-AE40-1515532C5D84}" sibTransId="{01EFFC09-FE33-4618-B17A-E209DD88A276}"/>
    <dgm:cxn modelId="{8B00F3F0-E1C4-41E7-9AC9-3081505CBA40}" type="presOf" srcId="{136F54F4-4774-4E51-B601-6B4E11327B80}" destId="{4DEBBE30-456A-41A3-ABD6-E6ACCBFE175D}" srcOrd="0" destOrd="0" presId="urn:microsoft.com/office/officeart/2008/layout/VerticalCurvedList"/>
    <dgm:cxn modelId="{126B68FF-875C-4494-BBE7-C961CF54B0DD}" type="presParOf" srcId="{55D98CE4-C817-4CA9-996C-F57A31B06790}" destId="{27378928-DFCE-4385-900B-BB1865AE0C9A}" srcOrd="0" destOrd="0" presId="urn:microsoft.com/office/officeart/2008/layout/VerticalCurvedList"/>
    <dgm:cxn modelId="{CEDCD755-1976-4894-801F-1B7E33394160}" type="presParOf" srcId="{27378928-DFCE-4385-900B-BB1865AE0C9A}" destId="{7E882183-46C5-4A68-AB20-3B4BD403A14D}" srcOrd="0" destOrd="0" presId="urn:microsoft.com/office/officeart/2008/layout/VerticalCurvedList"/>
    <dgm:cxn modelId="{1E4615B5-23EC-465E-B63D-12611E3372E0}" type="presParOf" srcId="{7E882183-46C5-4A68-AB20-3B4BD403A14D}" destId="{5C94B3BE-2885-474A-9178-E86E69F75182}" srcOrd="0" destOrd="0" presId="urn:microsoft.com/office/officeart/2008/layout/VerticalCurvedList"/>
    <dgm:cxn modelId="{4E745C94-FA23-4FD1-B95C-C25B0A95F21B}" type="presParOf" srcId="{7E882183-46C5-4A68-AB20-3B4BD403A14D}" destId="{4DEBBE30-456A-41A3-ABD6-E6ACCBFE175D}" srcOrd="1" destOrd="0" presId="urn:microsoft.com/office/officeart/2008/layout/VerticalCurvedList"/>
    <dgm:cxn modelId="{6F54A4F8-D329-447D-B975-D2C4B148E8FF}" type="presParOf" srcId="{7E882183-46C5-4A68-AB20-3B4BD403A14D}" destId="{85424066-CE9C-4EB7-89A9-CBBBDBB409A7}" srcOrd="2" destOrd="0" presId="urn:microsoft.com/office/officeart/2008/layout/VerticalCurvedList"/>
    <dgm:cxn modelId="{B44080B6-6650-48E9-8D92-8D3220F24B7F}" type="presParOf" srcId="{7E882183-46C5-4A68-AB20-3B4BD403A14D}" destId="{CAC9B0D6-5D64-4239-B5D9-AD93B1C0CF9F}" srcOrd="3" destOrd="0" presId="urn:microsoft.com/office/officeart/2008/layout/VerticalCurvedList"/>
    <dgm:cxn modelId="{969C2D23-E3FA-4416-A92D-1E536EE4C00C}" type="presParOf" srcId="{27378928-DFCE-4385-900B-BB1865AE0C9A}" destId="{FEAD081F-CAE8-44C3-B372-B8D64435C5C0}" srcOrd="1" destOrd="0" presId="urn:microsoft.com/office/officeart/2008/layout/VerticalCurvedList"/>
    <dgm:cxn modelId="{B7F41F7E-E79B-4EF7-AF33-6FDEE444C320}" type="presParOf" srcId="{27378928-DFCE-4385-900B-BB1865AE0C9A}" destId="{92157C89-D251-4DC5-B4E2-536AABF29C4F}" srcOrd="2" destOrd="0" presId="urn:microsoft.com/office/officeart/2008/layout/VerticalCurvedList"/>
    <dgm:cxn modelId="{C6C0DE15-5F90-4E79-B172-09C35488D0E3}" type="presParOf" srcId="{92157C89-D251-4DC5-B4E2-536AABF29C4F}" destId="{B02411C3-8CF1-474F-ACD2-378F3AB66A7E}" srcOrd="0" destOrd="0" presId="urn:microsoft.com/office/officeart/2008/layout/VerticalCurvedList"/>
    <dgm:cxn modelId="{30A302B9-8D1A-4A69-9A06-E53C4C3A2797}" type="presParOf" srcId="{27378928-DFCE-4385-900B-BB1865AE0C9A}" destId="{4180C85B-3E69-433A-9100-60BF67F12ED3}" srcOrd="3" destOrd="0" presId="urn:microsoft.com/office/officeart/2008/layout/VerticalCurvedList"/>
    <dgm:cxn modelId="{EC53B26E-2708-4E8E-B7E6-20A31C41D7CE}" type="presParOf" srcId="{27378928-DFCE-4385-900B-BB1865AE0C9A}" destId="{7B29D00E-2F94-47E5-84F6-FFDED2D4DFC1}" srcOrd="4" destOrd="0" presId="urn:microsoft.com/office/officeart/2008/layout/VerticalCurvedList"/>
    <dgm:cxn modelId="{1C21AA36-A355-40EC-91EA-D89E3707B973}" type="presParOf" srcId="{7B29D00E-2F94-47E5-84F6-FFDED2D4DFC1}" destId="{5C93BDB7-2881-462A-9F40-3BC5B055B470}" srcOrd="0" destOrd="0" presId="urn:microsoft.com/office/officeart/2008/layout/VerticalCurvedList"/>
    <dgm:cxn modelId="{7550D061-1936-4A28-AB23-104E33B88C55}" type="presParOf" srcId="{27378928-DFCE-4385-900B-BB1865AE0C9A}" destId="{9E60C8C5-CF69-4EEC-BF8F-908DC43B230D}" srcOrd="5" destOrd="0" presId="urn:microsoft.com/office/officeart/2008/layout/VerticalCurvedList"/>
    <dgm:cxn modelId="{574659A3-2CE1-4CE1-A0D4-F0D4FD8C5EA3}" type="presParOf" srcId="{27378928-DFCE-4385-900B-BB1865AE0C9A}" destId="{2CA7AA75-5BD2-4F33-8484-B21A4167EB07}" srcOrd="6" destOrd="0" presId="urn:microsoft.com/office/officeart/2008/layout/VerticalCurvedList"/>
    <dgm:cxn modelId="{8AC5D0CA-6F7C-43E6-A115-0DF17D947158}" type="presParOf" srcId="{2CA7AA75-5BD2-4F33-8484-B21A4167EB07}" destId="{CE50B7AF-D813-4358-AEAF-EA39C294CB32}" srcOrd="0" destOrd="0" presId="urn:microsoft.com/office/officeart/2008/layout/VerticalCurvedList"/>
    <dgm:cxn modelId="{01106AE5-39FB-476B-9A58-ACF3496500AF}" type="presParOf" srcId="{27378928-DFCE-4385-900B-BB1865AE0C9A}" destId="{8D25C38C-55CB-4FD6-A264-372058F04AB8}" srcOrd="7" destOrd="0" presId="urn:microsoft.com/office/officeart/2008/layout/VerticalCurvedList"/>
    <dgm:cxn modelId="{ABBCD7C9-CADA-45C9-BE6B-B7C5C898498C}" type="presParOf" srcId="{27378928-DFCE-4385-900B-BB1865AE0C9A}" destId="{C5C937F5-EA0D-4220-999D-E199FA35A6AA}" srcOrd="8" destOrd="0" presId="urn:microsoft.com/office/officeart/2008/layout/VerticalCurvedList"/>
    <dgm:cxn modelId="{E4ADCE37-A4C5-47EA-9F1D-87249E065C5D}" type="presParOf" srcId="{C5C937F5-EA0D-4220-999D-E199FA35A6AA}" destId="{7F9A2010-EADB-4014-A63B-36AD6BCD2AE4}" srcOrd="0" destOrd="0" presId="urn:microsoft.com/office/officeart/2008/layout/VerticalCurvedList"/>
    <dgm:cxn modelId="{F0B309C5-975A-4D92-B886-CC1B9EA1AE1C}" type="presParOf" srcId="{27378928-DFCE-4385-900B-BB1865AE0C9A}" destId="{9EEBF548-CEF4-42FE-BB15-4BD369445FB8}" srcOrd="9" destOrd="0" presId="urn:microsoft.com/office/officeart/2008/layout/VerticalCurvedList"/>
    <dgm:cxn modelId="{090411AD-700E-40B4-9DB3-ADBB3FBD32EC}" type="presParOf" srcId="{27378928-DFCE-4385-900B-BB1865AE0C9A}" destId="{82E6837C-E70D-4E39-81EC-16EED92FEE36}" srcOrd="10" destOrd="0" presId="urn:microsoft.com/office/officeart/2008/layout/VerticalCurvedList"/>
    <dgm:cxn modelId="{34C603A5-9811-4D73-ABAB-A30056AEDAAE}" type="presParOf" srcId="{82E6837C-E70D-4E39-81EC-16EED92FEE36}" destId="{538B9EC5-08D1-4F77-8293-4D1F46F62FD8}" srcOrd="0" destOrd="0" presId="urn:microsoft.com/office/officeart/2008/layout/VerticalCurvedList"/>
    <dgm:cxn modelId="{9ABBFFCD-1388-48CD-89AC-99E55A5C6BD7}" type="presParOf" srcId="{27378928-DFCE-4385-900B-BB1865AE0C9A}" destId="{17CD8616-18D3-4596-B0E7-B378CC211ED6}" srcOrd="11" destOrd="0" presId="urn:microsoft.com/office/officeart/2008/layout/VerticalCurvedList"/>
    <dgm:cxn modelId="{55078204-26E8-4354-804D-DEB7DD7E8879}" type="presParOf" srcId="{27378928-DFCE-4385-900B-BB1865AE0C9A}" destId="{F1DF5A84-2864-414D-A2E8-2C51D3CC13D4}" srcOrd="12" destOrd="0" presId="urn:microsoft.com/office/officeart/2008/layout/VerticalCurvedList"/>
    <dgm:cxn modelId="{73EE0C51-E5D0-4839-BEFF-AEA6E28483FA}" type="presParOf" srcId="{F1DF5A84-2864-414D-A2E8-2C51D3CC13D4}" destId="{8642FB39-C758-44A1-8131-63D821BC2C66}" srcOrd="0" destOrd="0" presId="urn:microsoft.com/office/officeart/2008/layout/VerticalCurvedList"/>
    <dgm:cxn modelId="{423774AD-B479-4E5F-A82D-73E867876298}" type="presParOf" srcId="{27378928-DFCE-4385-900B-BB1865AE0C9A}" destId="{4AB456A0-33B3-4900-A5C1-B33610515B80}" srcOrd="13" destOrd="0" presId="urn:microsoft.com/office/officeart/2008/layout/VerticalCurvedList"/>
    <dgm:cxn modelId="{C5F7F3AF-EB48-452D-A83E-20656696C77B}" type="presParOf" srcId="{27378928-DFCE-4385-900B-BB1865AE0C9A}" destId="{E8BE1A72-76D0-4509-9804-E43EC5534147}" srcOrd="14" destOrd="0" presId="urn:microsoft.com/office/officeart/2008/layout/VerticalCurvedList"/>
    <dgm:cxn modelId="{2531C298-C001-4D5C-8AC8-616B41DCF382}" type="presParOf" srcId="{E8BE1A72-76D0-4509-9804-E43EC5534147}" destId="{8E516A09-E857-40E1-90E5-C858CE84E171}"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BBE30-456A-41A3-ABD6-E6ACCBFE175D}">
      <dsp:nvSpPr>
        <dsp:cNvPr id="0" name=""/>
        <dsp:cNvSpPr/>
      </dsp:nvSpPr>
      <dsp:spPr>
        <a:xfrm>
          <a:off x="-2904510" y="-187244"/>
          <a:ext cx="3465426" cy="3465426"/>
        </a:xfrm>
        <a:prstGeom prst="blockArc">
          <a:avLst>
            <a:gd name="adj1" fmla="val 18900000"/>
            <a:gd name="adj2" fmla="val 2700000"/>
            <a:gd name="adj3" fmla="val 623"/>
          </a:avLst>
        </a:pr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081F-CAE8-44C3-B372-B8D64435C5C0}">
      <dsp:nvSpPr>
        <dsp:cNvPr id="0" name=""/>
        <dsp:cNvSpPr/>
      </dsp:nvSpPr>
      <dsp:spPr>
        <a:xfrm>
          <a:off x="294330" y="457878"/>
          <a:ext cx="1730397" cy="395431"/>
        </a:xfrm>
        <a:prstGeom prst="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874" tIns="30480" rIns="30480" bIns="30480" numCol="1" spcCol="1270" anchor="ctr" anchorCtr="0">
          <a:noAutofit/>
        </a:bodyPr>
        <a:lstStyle/>
        <a:p>
          <a:pPr marL="0" lvl="0" indent="0" algn="l" defTabSz="533400">
            <a:lnSpc>
              <a:spcPct val="90000"/>
            </a:lnSpc>
            <a:spcBef>
              <a:spcPct val="0"/>
            </a:spcBef>
            <a:spcAft>
              <a:spcPct val="35000"/>
            </a:spcAft>
            <a:buNone/>
          </a:pPr>
          <a:r>
            <a:rPr lang="en-US" sz="1200" kern="1200" dirty="0">
              <a:latin typeface="Corbel" panose="020B0503020204020204" pitchFamily="34" charset="0"/>
            </a:rPr>
            <a:t>Capacity Study</a:t>
          </a:r>
          <a:endParaRPr lang="en-CA" sz="1200" kern="1200" dirty="0">
            <a:latin typeface="Corbel" panose="020B0503020204020204" pitchFamily="34" charset="0"/>
          </a:endParaRPr>
        </a:p>
      </dsp:txBody>
      <dsp:txXfrm>
        <a:off x="294330" y="457878"/>
        <a:ext cx="1730397" cy="395431"/>
      </dsp:txXfrm>
    </dsp:sp>
    <dsp:sp modelId="{B02411C3-8CF1-474F-ACD2-378F3AB66A7E}">
      <dsp:nvSpPr>
        <dsp:cNvPr id="0" name=""/>
        <dsp:cNvSpPr/>
      </dsp:nvSpPr>
      <dsp:spPr>
        <a:xfrm>
          <a:off x="47186" y="408449"/>
          <a:ext cx="494289" cy="494289"/>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C622E9-E52C-46B5-BB90-5C4156F557C7}">
      <dsp:nvSpPr>
        <dsp:cNvPr id="0" name=""/>
        <dsp:cNvSpPr/>
      </dsp:nvSpPr>
      <dsp:spPr>
        <a:xfrm>
          <a:off x="578951" y="1026975"/>
          <a:ext cx="1477373" cy="388906"/>
        </a:xfrm>
        <a:prstGeom prst="rect">
          <a:avLst/>
        </a:prstGeom>
        <a:solidFill>
          <a:schemeClr val="accent2">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874" tIns="27940" rIns="27940" bIns="27940" numCol="1" spcCol="1270" anchor="ctr" anchorCtr="0">
          <a:noAutofit/>
        </a:bodyPr>
        <a:lstStyle/>
        <a:p>
          <a:pPr marL="0" lvl="0" indent="0" algn="l" defTabSz="488950">
            <a:lnSpc>
              <a:spcPct val="90000"/>
            </a:lnSpc>
            <a:spcBef>
              <a:spcPct val="0"/>
            </a:spcBef>
            <a:spcAft>
              <a:spcPct val="35000"/>
            </a:spcAft>
            <a:buNone/>
          </a:pPr>
          <a:r>
            <a:rPr lang="en-US" sz="1100" kern="1200" dirty="0">
              <a:latin typeface="Corbel" panose="020B0503020204020204" pitchFamily="34" charset="0"/>
            </a:rPr>
            <a:t>Supply Options Study</a:t>
          </a:r>
          <a:endParaRPr lang="en-CA" sz="1100" kern="1200" dirty="0">
            <a:latin typeface="Corbel" panose="020B0503020204020204" pitchFamily="34" charset="0"/>
          </a:endParaRPr>
        </a:p>
      </dsp:txBody>
      <dsp:txXfrm>
        <a:off x="578951" y="1026975"/>
        <a:ext cx="1477373" cy="388906"/>
      </dsp:txXfrm>
    </dsp:sp>
    <dsp:sp modelId="{AB2FE1F9-5D45-45B2-9ED2-FA2B155A940C}">
      <dsp:nvSpPr>
        <dsp:cNvPr id="0" name=""/>
        <dsp:cNvSpPr/>
      </dsp:nvSpPr>
      <dsp:spPr>
        <a:xfrm>
          <a:off x="273895" y="1001699"/>
          <a:ext cx="494289" cy="494289"/>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sp>
    <dsp:sp modelId="{177F2F00-93C0-4051-A580-61F08B047624}">
      <dsp:nvSpPr>
        <dsp:cNvPr id="0" name=""/>
        <dsp:cNvSpPr/>
      </dsp:nvSpPr>
      <dsp:spPr>
        <a:xfrm>
          <a:off x="521040" y="1644377"/>
          <a:ext cx="1503687" cy="395431"/>
        </a:xfrm>
        <a:prstGeom prst="rect">
          <a:avLst/>
        </a:prstGeom>
        <a:solidFill>
          <a:schemeClr val="accent2">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874" tIns="30480" rIns="30480" bIns="30480" numCol="1" spcCol="1270" anchor="ctr" anchorCtr="0">
          <a:noAutofit/>
        </a:bodyPr>
        <a:lstStyle/>
        <a:p>
          <a:pPr marL="0" lvl="0" indent="0" algn="l" defTabSz="533400">
            <a:lnSpc>
              <a:spcPct val="90000"/>
            </a:lnSpc>
            <a:spcBef>
              <a:spcPct val="0"/>
            </a:spcBef>
            <a:spcAft>
              <a:spcPct val="35000"/>
            </a:spcAft>
            <a:buNone/>
          </a:pPr>
          <a:r>
            <a:rPr lang="en-US" sz="1200" kern="1200" dirty="0">
              <a:latin typeface="Corbel" panose="020B0503020204020204" pitchFamily="34" charset="0"/>
            </a:rPr>
            <a:t>DR Assumptions</a:t>
          </a:r>
          <a:endParaRPr lang="en-CA" sz="1200" kern="1200" dirty="0">
            <a:latin typeface="Corbel" panose="020B0503020204020204" pitchFamily="34" charset="0"/>
          </a:endParaRPr>
        </a:p>
      </dsp:txBody>
      <dsp:txXfrm>
        <a:off x="521040" y="1644377"/>
        <a:ext cx="1503687" cy="395431"/>
      </dsp:txXfrm>
    </dsp:sp>
    <dsp:sp modelId="{3D50E452-44CE-46C7-914D-3E06D2C113A8}">
      <dsp:nvSpPr>
        <dsp:cNvPr id="0" name=""/>
        <dsp:cNvSpPr/>
      </dsp:nvSpPr>
      <dsp:spPr>
        <a:xfrm>
          <a:off x="273895" y="1594948"/>
          <a:ext cx="494289" cy="494289"/>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sp>
    <dsp:sp modelId="{C37F0701-EA57-45EC-958C-F908E073DCCA}">
      <dsp:nvSpPr>
        <dsp:cNvPr id="0" name=""/>
        <dsp:cNvSpPr/>
      </dsp:nvSpPr>
      <dsp:spPr>
        <a:xfrm>
          <a:off x="294330" y="2237627"/>
          <a:ext cx="1730397" cy="395431"/>
        </a:xfrm>
        <a:prstGeom prst="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3874" tIns="30480" rIns="30480" bIns="30480" numCol="1" spcCol="1270" anchor="ctr" anchorCtr="0">
          <a:noAutofit/>
        </a:bodyPr>
        <a:lstStyle/>
        <a:p>
          <a:pPr marL="0" lvl="0" indent="0" algn="l" defTabSz="533400">
            <a:lnSpc>
              <a:spcPct val="90000"/>
            </a:lnSpc>
            <a:spcBef>
              <a:spcPct val="0"/>
            </a:spcBef>
            <a:spcAft>
              <a:spcPct val="35000"/>
            </a:spcAft>
            <a:buNone/>
          </a:pPr>
          <a:r>
            <a:rPr lang="en-US" sz="1200" kern="1200" dirty="0">
              <a:latin typeface="Corbel" panose="020B0503020204020204" pitchFamily="34" charset="0"/>
            </a:rPr>
            <a:t>Renewables Stability Study</a:t>
          </a:r>
          <a:endParaRPr lang="en-CA" sz="1200" kern="1200" dirty="0">
            <a:latin typeface="Corbel" panose="020B0503020204020204" pitchFamily="34" charset="0"/>
          </a:endParaRPr>
        </a:p>
      </dsp:txBody>
      <dsp:txXfrm>
        <a:off x="294330" y="2237627"/>
        <a:ext cx="1730397" cy="395431"/>
      </dsp:txXfrm>
    </dsp:sp>
    <dsp:sp modelId="{A2C9489B-10F0-4062-9291-1B2289BB2A1F}">
      <dsp:nvSpPr>
        <dsp:cNvPr id="0" name=""/>
        <dsp:cNvSpPr/>
      </dsp:nvSpPr>
      <dsp:spPr>
        <a:xfrm>
          <a:off x="47186" y="2188198"/>
          <a:ext cx="494289" cy="494289"/>
        </a:xfrm>
        <a:prstGeom prst="ellipse">
          <a:avLst/>
        </a:prstGeom>
        <a:solidFill>
          <a:schemeClr val="lt1">
            <a:hueOff val="0"/>
            <a:satOff val="0"/>
            <a:lumOff val="0"/>
            <a:alphaOff val="0"/>
          </a:schemeClr>
        </a:solidFill>
        <a:ln w="25400" cap="flat" cmpd="sng" algn="ctr">
          <a:solidFill>
            <a:schemeClr val="accent2">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BBE30-456A-41A3-ABD6-E6ACCBFE175D}">
      <dsp:nvSpPr>
        <dsp:cNvPr id="0" name=""/>
        <dsp:cNvSpPr/>
      </dsp:nvSpPr>
      <dsp:spPr>
        <a:xfrm>
          <a:off x="-4577426" y="-701973"/>
          <a:ext cx="5453795" cy="5453795"/>
        </a:xfrm>
        <a:prstGeom prst="blockArc">
          <a:avLst>
            <a:gd name="adj1" fmla="val 18900000"/>
            <a:gd name="adj2" fmla="val 2700000"/>
            <a:gd name="adj3" fmla="val 396"/>
          </a:avLst>
        </a:prstGeom>
        <a:noFill/>
        <a:ln w="25400" cap="flat" cmpd="sng" algn="ctr">
          <a:solidFill>
            <a:schemeClr val="accent3">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AD081F-CAE8-44C3-B372-B8D64435C5C0}">
      <dsp:nvSpPr>
        <dsp:cNvPr id="0" name=""/>
        <dsp:cNvSpPr/>
      </dsp:nvSpPr>
      <dsp:spPr>
        <a:xfrm>
          <a:off x="284096" y="184106"/>
          <a:ext cx="3199939" cy="368050"/>
        </a:xfrm>
        <a:prstGeom prst="rect">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orbel" panose="020B0503020204020204" pitchFamily="34" charset="0"/>
            </a:rPr>
            <a:t>Terms of Reference</a:t>
          </a:r>
          <a:endParaRPr lang="en-CA" sz="1400" kern="1200" dirty="0">
            <a:latin typeface="Corbel" panose="020B0503020204020204" pitchFamily="34" charset="0"/>
          </a:endParaRPr>
        </a:p>
      </dsp:txBody>
      <dsp:txXfrm>
        <a:off x="284096" y="184106"/>
        <a:ext cx="3199939" cy="368050"/>
      </dsp:txXfrm>
    </dsp:sp>
    <dsp:sp modelId="{B02411C3-8CF1-474F-ACD2-378F3AB66A7E}">
      <dsp:nvSpPr>
        <dsp:cNvPr id="0" name=""/>
        <dsp:cNvSpPr/>
      </dsp:nvSpPr>
      <dsp:spPr>
        <a:xfrm>
          <a:off x="54065" y="138099"/>
          <a:ext cx="460062" cy="460062"/>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80C85B-3E69-433A-9100-60BF67F12ED3}">
      <dsp:nvSpPr>
        <dsp:cNvPr id="0" name=""/>
        <dsp:cNvSpPr/>
      </dsp:nvSpPr>
      <dsp:spPr>
        <a:xfrm>
          <a:off x="617399" y="736505"/>
          <a:ext cx="2866637" cy="368050"/>
        </a:xfrm>
        <a:prstGeom prst="rect">
          <a:avLst/>
        </a:prstGeom>
        <a:solidFill>
          <a:schemeClr val="accent3">
            <a:shade val="80000"/>
            <a:hueOff val="0"/>
            <a:satOff val="0"/>
            <a:lumOff val="4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orbel" panose="020B0503020204020204" pitchFamily="34" charset="0"/>
            </a:rPr>
            <a:t>Analysis Plan</a:t>
          </a:r>
          <a:endParaRPr lang="en-CA" sz="1400" kern="1200" dirty="0">
            <a:latin typeface="Corbel" panose="020B0503020204020204" pitchFamily="34" charset="0"/>
          </a:endParaRPr>
        </a:p>
      </dsp:txBody>
      <dsp:txXfrm>
        <a:off x="617399" y="736505"/>
        <a:ext cx="2866637" cy="368050"/>
      </dsp:txXfrm>
    </dsp:sp>
    <dsp:sp modelId="{5C93BDB7-2881-462A-9F40-3BC5B055B470}">
      <dsp:nvSpPr>
        <dsp:cNvPr id="0" name=""/>
        <dsp:cNvSpPr/>
      </dsp:nvSpPr>
      <dsp:spPr>
        <a:xfrm>
          <a:off x="387367" y="690499"/>
          <a:ext cx="460062" cy="460062"/>
        </a:xfrm>
        <a:prstGeom prst="ellipse">
          <a:avLst/>
        </a:prstGeom>
        <a:solidFill>
          <a:schemeClr val="lt1">
            <a:hueOff val="0"/>
            <a:satOff val="0"/>
            <a:lumOff val="0"/>
            <a:alphaOff val="0"/>
          </a:schemeClr>
        </a:solidFill>
        <a:ln w="25400" cap="flat" cmpd="sng" algn="ctr">
          <a:solidFill>
            <a:schemeClr val="accent3">
              <a:shade val="80000"/>
              <a:hueOff val="0"/>
              <a:satOff val="0"/>
              <a:lumOff val="4191"/>
              <a:alphaOff val="0"/>
            </a:schemeClr>
          </a:solidFill>
          <a:prstDash val="solid"/>
        </a:ln>
        <a:effectLst/>
      </dsp:spPr>
      <dsp:style>
        <a:lnRef idx="2">
          <a:scrgbClr r="0" g="0" b="0"/>
        </a:lnRef>
        <a:fillRef idx="1">
          <a:scrgbClr r="0" g="0" b="0"/>
        </a:fillRef>
        <a:effectRef idx="0">
          <a:scrgbClr r="0" g="0" b="0"/>
        </a:effectRef>
        <a:fontRef idx="minor"/>
      </dsp:style>
    </dsp:sp>
    <dsp:sp modelId="{9E60C8C5-CF69-4EEC-BF8F-908DC43B230D}">
      <dsp:nvSpPr>
        <dsp:cNvPr id="0" name=""/>
        <dsp:cNvSpPr/>
      </dsp:nvSpPr>
      <dsp:spPr>
        <a:xfrm>
          <a:off x="800047" y="1288499"/>
          <a:ext cx="2683989" cy="368050"/>
        </a:xfrm>
        <a:prstGeom prst="rect">
          <a:avLst/>
        </a:prstGeom>
        <a:solidFill>
          <a:schemeClr val="accent3">
            <a:shade val="80000"/>
            <a:hueOff val="0"/>
            <a:satOff val="0"/>
            <a:lumOff val="838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orbel" panose="020B0503020204020204" pitchFamily="34" charset="0"/>
            </a:rPr>
            <a:t>Scenario Development</a:t>
          </a:r>
          <a:endParaRPr lang="en-CA" sz="1400" kern="1200" dirty="0">
            <a:latin typeface="Corbel" panose="020B0503020204020204" pitchFamily="34" charset="0"/>
          </a:endParaRPr>
        </a:p>
      </dsp:txBody>
      <dsp:txXfrm>
        <a:off x="800047" y="1288499"/>
        <a:ext cx="2683989" cy="368050"/>
      </dsp:txXfrm>
    </dsp:sp>
    <dsp:sp modelId="{CE50B7AF-D813-4358-AEAF-EA39C294CB32}">
      <dsp:nvSpPr>
        <dsp:cNvPr id="0" name=""/>
        <dsp:cNvSpPr/>
      </dsp:nvSpPr>
      <dsp:spPr>
        <a:xfrm>
          <a:off x="570016" y="1242493"/>
          <a:ext cx="460062" cy="460062"/>
        </a:xfrm>
        <a:prstGeom prst="ellipse">
          <a:avLst/>
        </a:prstGeom>
        <a:solidFill>
          <a:schemeClr val="lt1">
            <a:hueOff val="0"/>
            <a:satOff val="0"/>
            <a:lumOff val="0"/>
            <a:alphaOff val="0"/>
          </a:schemeClr>
        </a:solidFill>
        <a:ln w="25400" cap="flat" cmpd="sng" algn="ctr">
          <a:solidFill>
            <a:schemeClr val="accent3">
              <a:shade val="80000"/>
              <a:hueOff val="0"/>
              <a:satOff val="0"/>
              <a:lumOff val="8382"/>
              <a:alphaOff val="0"/>
            </a:schemeClr>
          </a:solidFill>
          <a:prstDash val="solid"/>
        </a:ln>
        <a:effectLst/>
      </dsp:spPr>
      <dsp:style>
        <a:lnRef idx="2">
          <a:scrgbClr r="0" g="0" b="0"/>
        </a:lnRef>
        <a:fillRef idx="1">
          <a:scrgbClr r="0" g="0" b="0"/>
        </a:fillRef>
        <a:effectRef idx="0">
          <a:scrgbClr r="0" g="0" b="0"/>
        </a:effectRef>
        <a:fontRef idx="minor"/>
      </dsp:style>
    </dsp:sp>
    <dsp:sp modelId="{8D25C38C-55CB-4FD6-A264-372058F04AB8}">
      <dsp:nvSpPr>
        <dsp:cNvPr id="0" name=""/>
        <dsp:cNvSpPr/>
      </dsp:nvSpPr>
      <dsp:spPr>
        <a:xfrm>
          <a:off x="858365" y="1840898"/>
          <a:ext cx="2625671" cy="368050"/>
        </a:xfrm>
        <a:prstGeom prst="rect">
          <a:avLst/>
        </a:prstGeom>
        <a:solidFill>
          <a:schemeClr val="accent3">
            <a:shade val="80000"/>
            <a:hueOff val="0"/>
            <a:satOff val="0"/>
            <a:lumOff val="125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orbel" panose="020B0503020204020204" pitchFamily="34" charset="0"/>
            </a:rPr>
            <a:t>Assumptions </a:t>
          </a:r>
          <a:endParaRPr lang="en-CA" sz="1400" kern="1200" dirty="0">
            <a:latin typeface="Corbel" panose="020B0503020204020204" pitchFamily="34" charset="0"/>
          </a:endParaRPr>
        </a:p>
      </dsp:txBody>
      <dsp:txXfrm>
        <a:off x="858365" y="1840898"/>
        <a:ext cx="2625671" cy="368050"/>
      </dsp:txXfrm>
    </dsp:sp>
    <dsp:sp modelId="{7F9A2010-EADB-4014-A63B-36AD6BCD2AE4}">
      <dsp:nvSpPr>
        <dsp:cNvPr id="0" name=""/>
        <dsp:cNvSpPr/>
      </dsp:nvSpPr>
      <dsp:spPr>
        <a:xfrm>
          <a:off x="628333" y="1794892"/>
          <a:ext cx="460062" cy="460062"/>
        </a:xfrm>
        <a:prstGeom prst="ellipse">
          <a:avLst/>
        </a:prstGeom>
        <a:solidFill>
          <a:schemeClr val="lt1">
            <a:hueOff val="0"/>
            <a:satOff val="0"/>
            <a:lumOff val="0"/>
            <a:alphaOff val="0"/>
          </a:schemeClr>
        </a:solidFill>
        <a:ln w="25400" cap="flat" cmpd="sng" algn="ctr">
          <a:solidFill>
            <a:schemeClr val="accent3">
              <a:shade val="80000"/>
              <a:hueOff val="0"/>
              <a:satOff val="0"/>
              <a:lumOff val="12573"/>
              <a:alphaOff val="0"/>
            </a:schemeClr>
          </a:solidFill>
          <a:prstDash val="solid"/>
        </a:ln>
        <a:effectLst/>
      </dsp:spPr>
      <dsp:style>
        <a:lnRef idx="2">
          <a:scrgbClr r="0" g="0" b="0"/>
        </a:lnRef>
        <a:fillRef idx="1">
          <a:scrgbClr r="0" g="0" b="0"/>
        </a:fillRef>
        <a:effectRef idx="0">
          <a:scrgbClr r="0" g="0" b="0"/>
        </a:effectRef>
        <a:fontRef idx="minor"/>
      </dsp:style>
    </dsp:sp>
    <dsp:sp modelId="{9EEBF548-CEF4-42FE-BB15-4BD369445FB8}">
      <dsp:nvSpPr>
        <dsp:cNvPr id="0" name=""/>
        <dsp:cNvSpPr/>
      </dsp:nvSpPr>
      <dsp:spPr>
        <a:xfrm>
          <a:off x="800047" y="2393298"/>
          <a:ext cx="2683989" cy="368050"/>
        </a:xfrm>
        <a:prstGeom prst="rect">
          <a:avLst/>
        </a:prstGeom>
        <a:solidFill>
          <a:schemeClr val="accent3">
            <a:shade val="80000"/>
            <a:hueOff val="0"/>
            <a:satOff val="0"/>
            <a:lumOff val="167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orbel" panose="020B0503020204020204" pitchFamily="34" charset="0"/>
            </a:rPr>
            <a:t>Modeling</a:t>
          </a:r>
          <a:endParaRPr lang="en-CA" sz="1400" kern="1200" dirty="0">
            <a:latin typeface="Corbel" panose="020B0503020204020204" pitchFamily="34" charset="0"/>
          </a:endParaRPr>
        </a:p>
      </dsp:txBody>
      <dsp:txXfrm>
        <a:off x="800047" y="2393298"/>
        <a:ext cx="2683989" cy="368050"/>
      </dsp:txXfrm>
    </dsp:sp>
    <dsp:sp modelId="{538B9EC5-08D1-4F77-8293-4D1F46F62FD8}">
      <dsp:nvSpPr>
        <dsp:cNvPr id="0" name=""/>
        <dsp:cNvSpPr/>
      </dsp:nvSpPr>
      <dsp:spPr>
        <a:xfrm>
          <a:off x="570016" y="2347291"/>
          <a:ext cx="460062" cy="460062"/>
        </a:xfrm>
        <a:prstGeom prst="ellipse">
          <a:avLst/>
        </a:prstGeom>
        <a:solidFill>
          <a:schemeClr val="lt1">
            <a:hueOff val="0"/>
            <a:satOff val="0"/>
            <a:lumOff val="0"/>
            <a:alphaOff val="0"/>
          </a:schemeClr>
        </a:solidFill>
        <a:ln w="25400" cap="flat" cmpd="sng" algn="ctr">
          <a:solidFill>
            <a:schemeClr val="accent3">
              <a:shade val="80000"/>
              <a:hueOff val="0"/>
              <a:satOff val="0"/>
              <a:lumOff val="16765"/>
              <a:alphaOff val="0"/>
            </a:schemeClr>
          </a:solidFill>
          <a:prstDash val="solid"/>
        </a:ln>
        <a:effectLst/>
      </dsp:spPr>
      <dsp:style>
        <a:lnRef idx="2">
          <a:scrgbClr r="0" g="0" b="0"/>
        </a:lnRef>
        <a:fillRef idx="1">
          <a:scrgbClr r="0" g="0" b="0"/>
        </a:fillRef>
        <a:effectRef idx="0">
          <a:scrgbClr r="0" g="0" b="0"/>
        </a:effectRef>
        <a:fontRef idx="minor"/>
      </dsp:style>
    </dsp:sp>
    <dsp:sp modelId="{17CD8616-18D3-4596-B0E7-B378CC211ED6}">
      <dsp:nvSpPr>
        <dsp:cNvPr id="0" name=""/>
        <dsp:cNvSpPr/>
      </dsp:nvSpPr>
      <dsp:spPr>
        <a:xfrm>
          <a:off x="617399" y="2945292"/>
          <a:ext cx="2866637" cy="368050"/>
        </a:xfrm>
        <a:prstGeom prst="rect">
          <a:avLst/>
        </a:prstGeom>
        <a:solidFill>
          <a:schemeClr val="accent3">
            <a:shade val="80000"/>
            <a:hueOff val="0"/>
            <a:satOff val="0"/>
            <a:lumOff val="209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orbel" panose="020B0503020204020204" pitchFamily="34" charset="0"/>
            </a:rPr>
            <a:t>Conclusion</a:t>
          </a:r>
          <a:endParaRPr lang="en-CA" sz="1400" kern="1200" dirty="0">
            <a:latin typeface="Corbel" panose="020B0503020204020204" pitchFamily="34" charset="0"/>
          </a:endParaRPr>
        </a:p>
      </dsp:txBody>
      <dsp:txXfrm>
        <a:off x="617399" y="2945292"/>
        <a:ext cx="2866637" cy="368050"/>
      </dsp:txXfrm>
    </dsp:sp>
    <dsp:sp modelId="{8642FB39-C758-44A1-8131-63D821BC2C66}">
      <dsp:nvSpPr>
        <dsp:cNvPr id="0" name=""/>
        <dsp:cNvSpPr/>
      </dsp:nvSpPr>
      <dsp:spPr>
        <a:xfrm>
          <a:off x="387367" y="2899286"/>
          <a:ext cx="460062" cy="460062"/>
        </a:xfrm>
        <a:prstGeom prst="ellipse">
          <a:avLst/>
        </a:prstGeom>
        <a:solidFill>
          <a:schemeClr val="lt1">
            <a:hueOff val="0"/>
            <a:satOff val="0"/>
            <a:lumOff val="0"/>
            <a:alphaOff val="0"/>
          </a:schemeClr>
        </a:solidFill>
        <a:ln w="25400" cap="flat" cmpd="sng" algn="ctr">
          <a:solidFill>
            <a:schemeClr val="accent3">
              <a:shade val="80000"/>
              <a:hueOff val="0"/>
              <a:satOff val="0"/>
              <a:lumOff val="20956"/>
              <a:alphaOff val="0"/>
            </a:schemeClr>
          </a:solidFill>
          <a:prstDash val="solid"/>
        </a:ln>
        <a:effectLst/>
      </dsp:spPr>
      <dsp:style>
        <a:lnRef idx="2">
          <a:scrgbClr r="0" g="0" b="0"/>
        </a:lnRef>
        <a:fillRef idx="1">
          <a:scrgbClr r="0" g="0" b="0"/>
        </a:fillRef>
        <a:effectRef idx="0">
          <a:scrgbClr r="0" g="0" b="0"/>
        </a:effectRef>
        <a:fontRef idx="minor"/>
      </dsp:style>
    </dsp:sp>
    <dsp:sp modelId="{4AB456A0-33B3-4900-A5C1-B33610515B80}">
      <dsp:nvSpPr>
        <dsp:cNvPr id="0" name=""/>
        <dsp:cNvSpPr/>
      </dsp:nvSpPr>
      <dsp:spPr>
        <a:xfrm>
          <a:off x="284096" y="3497691"/>
          <a:ext cx="3199939" cy="368050"/>
        </a:xfrm>
        <a:prstGeom prst="rect">
          <a:avLst/>
        </a:prstGeom>
        <a:solidFill>
          <a:schemeClr val="accent3">
            <a:shade val="80000"/>
            <a:hueOff val="0"/>
            <a:satOff val="0"/>
            <a:lumOff val="251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40" tIns="35560" rIns="35560" bIns="35560" numCol="1" spcCol="1270" anchor="ctr" anchorCtr="0">
          <a:noAutofit/>
        </a:bodyPr>
        <a:lstStyle/>
        <a:p>
          <a:pPr marL="0" lvl="0" indent="0" algn="l" defTabSz="622300">
            <a:lnSpc>
              <a:spcPct val="90000"/>
            </a:lnSpc>
            <a:spcBef>
              <a:spcPct val="0"/>
            </a:spcBef>
            <a:spcAft>
              <a:spcPct val="35000"/>
            </a:spcAft>
            <a:buNone/>
          </a:pPr>
          <a:r>
            <a:rPr lang="en-US" sz="1400" kern="1200" dirty="0">
              <a:latin typeface="Corbel" panose="020B0503020204020204" pitchFamily="34" charset="0"/>
            </a:rPr>
            <a:t>Report</a:t>
          </a:r>
          <a:endParaRPr lang="en-CA" sz="1400" kern="1200" dirty="0">
            <a:latin typeface="Corbel" panose="020B0503020204020204" pitchFamily="34" charset="0"/>
          </a:endParaRPr>
        </a:p>
      </dsp:txBody>
      <dsp:txXfrm>
        <a:off x="284096" y="3497691"/>
        <a:ext cx="3199939" cy="368050"/>
      </dsp:txXfrm>
    </dsp:sp>
    <dsp:sp modelId="{8E516A09-E857-40E1-90E5-C858CE84E171}">
      <dsp:nvSpPr>
        <dsp:cNvPr id="0" name=""/>
        <dsp:cNvSpPr/>
      </dsp:nvSpPr>
      <dsp:spPr>
        <a:xfrm>
          <a:off x="54065" y="3451685"/>
          <a:ext cx="460062" cy="460062"/>
        </a:xfrm>
        <a:prstGeom prst="ellipse">
          <a:avLst/>
        </a:prstGeom>
        <a:solidFill>
          <a:schemeClr val="lt1">
            <a:hueOff val="0"/>
            <a:satOff val="0"/>
            <a:lumOff val="0"/>
            <a:alphaOff val="0"/>
          </a:schemeClr>
        </a:solidFill>
        <a:ln w="25400" cap="flat" cmpd="sng" algn="ctr">
          <a:solidFill>
            <a:schemeClr val="accent3">
              <a:shade val="80000"/>
              <a:hueOff val="0"/>
              <a:satOff val="0"/>
              <a:lumOff val="25147"/>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A2DFEACD-7127-4040-B0F4-863C7DAE96BF}" type="datetimeFigureOut">
              <a:rPr lang="en-US" smtClean="0"/>
              <a:t>5/23/2019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101BFF3A-1CE5-489D-BF65-0E63961BD524}" type="slidenum">
              <a:rPr lang="en-US" smtClean="0"/>
              <a:t>‹#›</a:t>
            </a:fld>
            <a:endParaRPr lang="en-US"/>
          </a:p>
        </p:txBody>
      </p:sp>
    </p:spTree>
    <p:extLst>
      <p:ext uri="{BB962C8B-B14F-4D97-AF65-F5344CB8AC3E}">
        <p14:creationId xmlns:p14="http://schemas.microsoft.com/office/powerpoint/2010/main" val="2645958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01BFF3A-1CE5-489D-BF65-0E63961BD524}" type="slidenum">
              <a:rPr lang="en-US" smtClean="0"/>
              <a:t>9</a:t>
            </a:fld>
            <a:endParaRPr lang="en-US"/>
          </a:p>
        </p:txBody>
      </p:sp>
    </p:spTree>
    <p:extLst>
      <p:ext uri="{BB962C8B-B14F-4D97-AF65-F5344CB8AC3E}">
        <p14:creationId xmlns:p14="http://schemas.microsoft.com/office/powerpoint/2010/main" val="17626908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68"/>
            <a:ext cx="9144000" cy="6850864"/>
          </a:xfrm>
          <a:prstGeom prst="rect">
            <a:avLst/>
          </a:prstGeom>
        </p:spPr>
      </p:pic>
      <p:sp>
        <p:nvSpPr>
          <p:cNvPr id="2" name="Title 1"/>
          <p:cNvSpPr>
            <a:spLocks noGrp="1"/>
          </p:cNvSpPr>
          <p:nvPr>
            <p:ph type="ctrTitle" hasCustomPrompt="1"/>
          </p:nvPr>
        </p:nvSpPr>
        <p:spPr>
          <a:xfrm>
            <a:off x="2555776" y="3429000"/>
            <a:ext cx="6120680" cy="936104"/>
          </a:xfrm>
        </p:spPr>
        <p:txBody>
          <a:bodyPr>
            <a:normAutofit/>
          </a:bodyPr>
          <a:lstStyle>
            <a:lvl1pPr algn="l">
              <a:defRPr sz="3600" b="0" baseline="0">
                <a:solidFill>
                  <a:schemeClr val="tx1"/>
                </a:solidFill>
              </a:defRPr>
            </a:lvl1pPr>
          </a:lstStyle>
          <a:p>
            <a:r>
              <a:rPr lang="en-US" dirty="0"/>
              <a:t>Presentation Title Goes </a:t>
            </a:r>
            <a:br>
              <a:rPr lang="en-US" dirty="0"/>
            </a:br>
            <a:r>
              <a:rPr lang="en-US" dirty="0"/>
              <a:t>Here</a:t>
            </a:r>
            <a:endParaRPr lang="en-CA" dirty="0"/>
          </a:p>
        </p:txBody>
      </p:sp>
      <p:sp>
        <p:nvSpPr>
          <p:cNvPr id="3" name="Subtitle 2"/>
          <p:cNvSpPr>
            <a:spLocks noGrp="1"/>
          </p:cNvSpPr>
          <p:nvPr>
            <p:ph type="subTitle" idx="1" hasCustomPrompt="1"/>
          </p:nvPr>
        </p:nvSpPr>
        <p:spPr>
          <a:xfrm>
            <a:off x="2555776" y="2780928"/>
            <a:ext cx="5256584" cy="432048"/>
          </a:xfrm>
        </p:spPr>
        <p:txBody>
          <a:bodyPr anchor="ctr">
            <a:normAutofit/>
          </a:bodyPr>
          <a:lstStyle>
            <a:lvl1pPr marL="0" indent="0" algn="l">
              <a:buNone/>
              <a:defRPr sz="2400" cap="all" baseline="0">
                <a:solidFill>
                  <a:srgbClr val="005FAA"/>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Date of presentation here</a:t>
            </a:r>
            <a:endParaRPr lang="en-CA" dirty="0"/>
          </a:p>
        </p:txBody>
      </p:sp>
      <p:pic>
        <p:nvPicPr>
          <p:cNvPr id="6" name="Picture 5" descr="Emera-logo-CMYK wGrad.jpg"/>
          <p:cNvPicPr>
            <a:picLocks noChangeAspect="1"/>
          </p:cNvPicPr>
          <p:nvPr/>
        </p:nvPicPr>
        <p:blipFill>
          <a:blip r:embed="rId3" cstate="print"/>
          <a:stretch>
            <a:fillRect/>
          </a:stretch>
        </p:blipFill>
        <p:spPr>
          <a:xfrm>
            <a:off x="917367" y="979614"/>
            <a:ext cx="3889801" cy="1253561"/>
          </a:xfrm>
          <a:prstGeom prst="rect">
            <a:avLst/>
          </a:prstGeom>
        </p:spPr>
      </p:pic>
      <p:cxnSp>
        <p:nvCxnSpPr>
          <p:cNvPr id="7" name="Straight Connector 6"/>
          <p:cNvCxnSpPr/>
          <p:nvPr/>
        </p:nvCxnSpPr>
        <p:spPr>
          <a:xfrm>
            <a:off x="2651760" y="3284984"/>
            <a:ext cx="6492240" cy="0"/>
          </a:xfrm>
          <a:prstGeom prst="line">
            <a:avLst/>
          </a:prstGeom>
          <a:ln w="12700"/>
        </p:spPr>
        <p:style>
          <a:lnRef idx="1">
            <a:schemeClr val="accent2"/>
          </a:lnRef>
          <a:fillRef idx="0">
            <a:schemeClr val="accent2"/>
          </a:fillRef>
          <a:effectRef idx="0">
            <a:schemeClr val="accent2"/>
          </a:effectRef>
          <a:fontRef idx="minor">
            <a:schemeClr val="tx1"/>
          </a:fontRef>
        </p:style>
      </p:cxnSp>
      <p:sp>
        <p:nvSpPr>
          <p:cNvPr id="5" name="Rectangle 4"/>
          <p:cNvSpPr/>
          <p:nvPr/>
        </p:nvSpPr>
        <p:spPr>
          <a:xfrm>
            <a:off x="395536" y="0"/>
            <a:ext cx="216024"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06388" y="2743200"/>
            <a:ext cx="7931224" cy="980728"/>
          </a:xfrm>
        </p:spPr>
        <p:txBody>
          <a:bodyPr/>
          <a:lstStyle>
            <a:lvl1pPr algn="ctr">
              <a:defRPr b="1"/>
            </a:lvl1pPr>
          </a:lstStyle>
          <a:p>
            <a:r>
              <a:rPr lang="en-US"/>
              <a:t>Click to edit Master title style</a:t>
            </a:r>
            <a:endParaRPr lang="en-CA" dirty="0"/>
          </a:p>
        </p:txBody>
      </p:sp>
      <p:sp>
        <p:nvSpPr>
          <p:cNvPr id="3" name="Slide Number Placeholder 2"/>
          <p:cNvSpPr>
            <a:spLocks noGrp="1"/>
          </p:cNvSpPr>
          <p:nvPr>
            <p:ph type="sldNum" sz="quarter" idx="10"/>
          </p:nvPr>
        </p:nvSpPr>
        <p:spPr/>
        <p:txBody>
          <a:bodyPr/>
          <a:lstStyle/>
          <a:p>
            <a:fld id="{A8803B2A-05A4-44AC-A1FB-19F97B092367}" type="slidenum">
              <a:rPr lang="en-CA" smtClean="0"/>
              <a:t>‹#›</a:t>
            </a:fld>
            <a:endParaRPr lang="en-CA"/>
          </a:p>
        </p:txBody>
      </p:sp>
    </p:spTree>
    <p:extLst>
      <p:ext uri="{BB962C8B-B14F-4D97-AF65-F5344CB8AC3E}">
        <p14:creationId xmlns:p14="http://schemas.microsoft.com/office/powerpoint/2010/main" val="113844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lumMod val="95000"/>
                    <a:lumOff val="5000"/>
                  </a:schemeClr>
                </a:solidFill>
              </a:defRPr>
            </a:lvl1pPr>
          </a:lstStyle>
          <a:p>
            <a:fld id="{A8803B2A-05A4-44AC-A1FB-19F97B092367}" type="slidenum">
              <a:rPr lang="en-CA" smtClean="0"/>
              <a:t>‹#›</a:t>
            </a:fld>
            <a:endParaRPr lang="en-CA"/>
          </a:p>
        </p:txBody>
      </p:sp>
      <p:sp>
        <p:nvSpPr>
          <p:cNvPr id="5" name="Title Placeholder 1"/>
          <p:cNvSpPr>
            <a:spLocks noGrp="1"/>
          </p:cNvSpPr>
          <p:nvPr>
            <p:ph type="title"/>
          </p:nvPr>
        </p:nvSpPr>
        <p:spPr>
          <a:xfrm>
            <a:off x="755576" y="44624"/>
            <a:ext cx="7931224" cy="980728"/>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6" name="Text Placeholder 2"/>
          <p:cNvSpPr>
            <a:spLocks noGrp="1"/>
          </p:cNvSpPr>
          <p:nvPr>
            <p:ph idx="1"/>
          </p:nvPr>
        </p:nvSpPr>
        <p:spPr>
          <a:xfrm>
            <a:off x="457200" y="141277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Slide Number Placeholder 2"/>
          <p:cNvSpPr>
            <a:spLocks noGrp="1"/>
          </p:cNvSpPr>
          <p:nvPr>
            <p:ph type="sldNum" sz="quarter" idx="10"/>
          </p:nvPr>
        </p:nvSpPr>
        <p:spPr/>
        <p:txBody>
          <a:bodyPr/>
          <a:lstStyle>
            <a:lvl1pPr>
              <a:defRPr>
                <a:solidFill>
                  <a:schemeClr val="tx1">
                    <a:lumMod val="95000"/>
                    <a:lumOff val="5000"/>
                  </a:schemeClr>
                </a:solidFill>
              </a:defRPr>
            </a:lvl1pPr>
          </a:lstStyle>
          <a:p>
            <a:fld id="{A8803B2A-05A4-44AC-A1FB-19F97B092367}" type="slidenum">
              <a:rPr lang="en-CA" smtClean="0"/>
              <a:t>‹#›</a:t>
            </a:fld>
            <a:endParaRPr lang="en-CA"/>
          </a:p>
        </p:txBody>
      </p:sp>
      <p:sp>
        <p:nvSpPr>
          <p:cNvPr id="5" name="Table Placeholder 4"/>
          <p:cNvSpPr>
            <a:spLocks noGrp="1"/>
          </p:cNvSpPr>
          <p:nvPr>
            <p:ph type="tbl" sz="quarter" idx="11"/>
          </p:nvPr>
        </p:nvSpPr>
        <p:spPr>
          <a:xfrm>
            <a:off x="468313" y="1412776"/>
            <a:ext cx="8280400" cy="3960440"/>
          </a:xfrm>
        </p:spPr>
        <p:txBody>
          <a:bodyPr/>
          <a:lstStyle/>
          <a:p>
            <a:r>
              <a:rPr lang="en-US"/>
              <a:t>Click icon to add table</a:t>
            </a:r>
            <a:endParaRPr lang="en-CA"/>
          </a:p>
        </p:txBody>
      </p:sp>
    </p:spTree>
    <p:extLst>
      <p:ext uri="{BB962C8B-B14F-4D97-AF65-F5344CB8AC3E}">
        <p14:creationId xmlns:p14="http://schemas.microsoft.com/office/powerpoint/2010/main" val="243731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and Tabl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5" name="Slide Number Placeholder 4"/>
          <p:cNvSpPr>
            <a:spLocks noGrp="1"/>
          </p:cNvSpPr>
          <p:nvPr>
            <p:ph type="sldNum" sz="quarter" idx="12"/>
          </p:nvPr>
        </p:nvSpPr>
        <p:spPr/>
        <p:txBody>
          <a:bodyPr/>
          <a:lstStyle/>
          <a:p>
            <a:fld id="{A8803B2A-05A4-44AC-A1FB-19F97B092367}" type="slidenum">
              <a:rPr lang="en-CA" smtClean="0"/>
              <a:t>‹#›</a:t>
            </a:fld>
            <a:endParaRPr lang="en-CA"/>
          </a:p>
        </p:txBody>
      </p:sp>
      <p:sp>
        <p:nvSpPr>
          <p:cNvPr id="7" name="Table Placeholder 6"/>
          <p:cNvSpPr>
            <a:spLocks noGrp="1"/>
          </p:cNvSpPr>
          <p:nvPr>
            <p:ph type="tbl" sz="quarter" idx="13"/>
          </p:nvPr>
        </p:nvSpPr>
        <p:spPr>
          <a:xfrm>
            <a:off x="467544" y="1412776"/>
            <a:ext cx="8064500" cy="4032448"/>
          </a:xfrm>
        </p:spPr>
        <p:txBody>
          <a:bodyPr/>
          <a:lstStyle/>
          <a:p>
            <a:r>
              <a:rPr lang="en-US"/>
              <a:t>Click icon to add table</a:t>
            </a:r>
            <a:endParaRPr lang="en-CA"/>
          </a:p>
        </p:txBody>
      </p:sp>
    </p:spTree>
    <p:extLst>
      <p:ext uri="{BB962C8B-B14F-4D97-AF65-F5344CB8AC3E}">
        <p14:creationId xmlns:p14="http://schemas.microsoft.com/office/powerpoint/2010/main" val="3673170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5576" y="44624"/>
            <a:ext cx="7931224" cy="980728"/>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p:cNvSpPr>
            <a:spLocks noGrp="1"/>
          </p:cNvSpPr>
          <p:nvPr>
            <p:ph type="body" idx="1"/>
          </p:nvPr>
        </p:nvSpPr>
        <p:spPr>
          <a:xfrm>
            <a:off x="457200" y="141277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6" name="Slide Number Placeholder 5"/>
          <p:cNvSpPr>
            <a:spLocks noGrp="1"/>
          </p:cNvSpPr>
          <p:nvPr>
            <p:ph type="sldNum" sz="quarter" idx="4"/>
          </p:nvPr>
        </p:nvSpPr>
        <p:spPr>
          <a:xfrm>
            <a:off x="467544" y="6309320"/>
            <a:ext cx="2133600" cy="365125"/>
          </a:xfrm>
          <a:prstGeom prst="rect">
            <a:avLst/>
          </a:prstGeom>
        </p:spPr>
        <p:txBody>
          <a:bodyPr vert="horz" lIns="91440" tIns="45720" rIns="91440" bIns="45720" rtlCol="0" anchor="ctr"/>
          <a:lstStyle>
            <a:lvl1pPr algn="l">
              <a:defRPr sz="1200">
                <a:solidFill>
                  <a:schemeClr val="tx1"/>
                </a:solidFill>
              </a:defRPr>
            </a:lvl1pPr>
          </a:lstStyle>
          <a:p>
            <a:fld id="{A8803B2A-05A4-44AC-A1FB-19F97B092367}" type="slidenum">
              <a:rPr lang="en-CA" smtClean="0"/>
              <a:t>‹#›</a:t>
            </a:fld>
            <a:endParaRPr lang="en-CA"/>
          </a:p>
        </p:txBody>
      </p:sp>
      <p:sp>
        <p:nvSpPr>
          <p:cNvPr id="10" name="Rectangle 9"/>
          <p:cNvSpPr/>
          <p:nvPr/>
        </p:nvSpPr>
        <p:spPr>
          <a:xfrm>
            <a:off x="457200" y="0"/>
            <a:ext cx="154360" cy="1052736"/>
          </a:xfrm>
          <a:prstGeom prst="rect">
            <a:avLst/>
          </a:prstGeom>
          <a:solidFill>
            <a:srgbClr val="005FAA">
              <a:alpha val="94902"/>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sz="1600">
              <a:solidFill>
                <a:schemeClr val="tx1">
                  <a:lumMod val="65000"/>
                  <a:lumOff val="35000"/>
                </a:schemeClr>
              </a:solidFill>
            </a:endParaRPr>
          </a:p>
        </p:txBody>
      </p:sp>
      <p:cxnSp>
        <p:nvCxnSpPr>
          <p:cNvPr id="13" name="Straight Connector 12"/>
          <p:cNvCxnSpPr/>
          <p:nvPr/>
        </p:nvCxnSpPr>
        <p:spPr>
          <a:xfrm>
            <a:off x="467544" y="6021288"/>
            <a:ext cx="8208912" cy="0"/>
          </a:xfrm>
          <a:prstGeom prst="line">
            <a:avLst/>
          </a:prstGeom>
          <a:ln w="9525" cap="rnd">
            <a:solidFill>
              <a:srgbClr val="005FAA"/>
            </a:solidFill>
            <a:prstDash val="sysDot"/>
          </a:ln>
        </p:spPr>
        <p:style>
          <a:lnRef idx="1">
            <a:schemeClr val="accent1"/>
          </a:lnRef>
          <a:fillRef idx="0">
            <a:schemeClr val="accent1"/>
          </a:fillRef>
          <a:effectRef idx="0">
            <a:schemeClr val="accent1"/>
          </a:effectRef>
          <a:fontRef idx="minor">
            <a:schemeClr val="tx1"/>
          </a:fontRef>
        </p:style>
      </p:cxnSp>
      <p:pic>
        <p:nvPicPr>
          <p:cNvPr id="11" name="Picture 10" descr="NSPower-logo-blue.jpg"/>
          <p:cNvPicPr>
            <a:picLocks noChangeAspect="1"/>
          </p:cNvPicPr>
          <p:nvPr/>
        </p:nvPicPr>
        <p:blipFill>
          <a:blip r:embed="rId7" cstate="print"/>
          <a:stretch>
            <a:fillRect/>
          </a:stretch>
        </p:blipFill>
        <p:spPr>
          <a:xfrm>
            <a:off x="7173792" y="6190913"/>
            <a:ext cx="1405150" cy="45283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8" r:id="rId2"/>
    <p:sldLayoutId id="2147483662" r:id="rId3"/>
    <p:sldLayoutId id="2147483664" r:id="rId4"/>
    <p:sldLayoutId id="2147483667" r:id="rId5"/>
  </p:sldLayoutIdLst>
  <p:hf hdr="0" ftr="0" dt="0"/>
  <p:txStyles>
    <p:titleStyle>
      <a:lvl1pPr algn="l" defTabSz="914400" rtl="0" eaLnBrk="1" latinLnBrk="0" hangingPunct="1">
        <a:spcBef>
          <a:spcPct val="0"/>
        </a:spcBef>
        <a:buNone/>
        <a:defRPr lang="en-US" sz="3200" b="0" kern="1200" cap="none" baseline="0" smtClean="0">
          <a:solidFill>
            <a:srgbClr val="005FAA"/>
          </a:solidFill>
          <a:latin typeface="Corbel" panose="020B0503020204020204" pitchFamily="34" charset="0"/>
          <a:ea typeface="+mj-ea"/>
          <a:cs typeface="Calibri" pitchFamily="34" charset="0"/>
        </a:defRPr>
      </a:lvl1pPr>
    </p:titleStyle>
    <p:bodyStyle>
      <a:lvl1pPr marL="0" indent="0" algn="l" defTabSz="914400" rtl="0" eaLnBrk="1" latinLnBrk="0" hangingPunct="1">
        <a:spcBef>
          <a:spcPct val="20000"/>
        </a:spcBef>
        <a:buClr>
          <a:schemeClr val="bg1"/>
        </a:buClr>
        <a:buFont typeface="Arial" pitchFamily="34" charset="0"/>
        <a:buChar char="•"/>
        <a:defRPr sz="1400" kern="1200" cap="none" baseline="0">
          <a:solidFill>
            <a:schemeClr val="tx1"/>
          </a:solidFill>
          <a:latin typeface="Corbel" panose="020B0503020204020204" pitchFamily="34" charset="0"/>
          <a:ea typeface="+mn-ea"/>
          <a:cs typeface="+mn-cs"/>
        </a:defRPr>
      </a:lvl1pPr>
      <a:lvl2pPr marL="625475" indent="-280988" algn="l" defTabSz="914400" rtl="0" eaLnBrk="1" latinLnBrk="0" hangingPunct="1">
        <a:spcBef>
          <a:spcPct val="20000"/>
        </a:spcBef>
        <a:buClr>
          <a:schemeClr val="bg2"/>
        </a:buClr>
        <a:buFont typeface="Wingdings" pitchFamily="2" charset="2"/>
        <a:buChar char="§"/>
        <a:defRPr sz="1400" kern="1200">
          <a:solidFill>
            <a:schemeClr val="tx1"/>
          </a:solidFill>
          <a:latin typeface="Corbel" pitchFamily="34" charset="0"/>
          <a:ea typeface="+mn-ea"/>
          <a:cs typeface="+mn-cs"/>
        </a:defRPr>
      </a:lvl2pPr>
      <a:lvl3pPr marL="912813" indent="-263525" algn="l" defTabSz="914400" rtl="0" eaLnBrk="1" latinLnBrk="0" hangingPunct="1">
        <a:spcBef>
          <a:spcPct val="20000"/>
        </a:spcBef>
        <a:buClr>
          <a:srgbClr val="005FAA"/>
        </a:buClr>
        <a:buFont typeface="Wingdings" pitchFamily="2" charset="2"/>
        <a:buChar char="§"/>
        <a:tabLst>
          <a:tab pos="914400" algn="l"/>
        </a:tabLst>
        <a:defRPr sz="1400" kern="1200">
          <a:solidFill>
            <a:schemeClr val="tx1"/>
          </a:solidFill>
          <a:latin typeface="Corbel" panose="020B0503020204020204" pitchFamily="34" charset="0"/>
          <a:ea typeface="+mn-ea"/>
          <a:cs typeface="+mn-cs"/>
        </a:defRPr>
      </a:lvl3pPr>
      <a:lvl4pPr marL="1165225" indent="-263525" algn="l" defTabSz="914400" rtl="0" eaLnBrk="1" latinLnBrk="0" hangingPunct="1">
        <a:spcBef>
          <a:spcPct val="20000"/>
        </a:spcBef>
        <a:buClr>
          <a:srgbClr val="005FAA"/>
        </a:buClr>
        <a:buFont typeface="Arial" pitchFamily="34" charset="0"/>
        <a:buChar char="•"/>
        <a:defRPr sz="1400" kern="1200">
          <a:solidFill>
            <a:schemeClr val="tx1"/>
          </a:solidFill>
          <a:latin typeface="Corbel" panose="020B0503020204020204" pitchFamily="34" charset="0"/>
          <a:ea typeface="+mn-ea"/>
          <a:cs typeface="+mn-cs"/>
        </a:defRPr>
      </a:lvl4pPr>
      <a:lvl5pPr marL="1546225" indent="-228600" algn="l" defTabSz="914400" rtl="0" eaLnBrk="1" latinLnBrk="0" hangingPunct="1">
        <a:spcBef>
          <a:spcPct val="20000"/>
        </a:spcBef>
        <a:buClr>
          <a:srgbClr val="005FAA"/>
        </a:buClr>
        <a:buFont typeface="Corbel" pitchFamily="34" charset="0"/>
        <a:buChar char="–"/>
        <a:defRPr sz="1400" kern="1200">
          <a:solidFill>
            <a:schemeClr val="tx1"/>
          </a:solidFill>
          <a:latin typeface="Corbel" panose="020B0503020204020204" pitchFamily="34" charset="0"/>
          <a:ea typeface="+mn-ea"/>
          <a:cs typeface="+mn-cs"/>
        </a:defRPr>
      </a:lvl5pPr>
      <a:lvl6pPr marL="2241550" indent="-261938" algn="l" defTabSz="914400" rtl="0" eaLnBrk="1" latinLnBrk="0" hangingPunct="1">
        <a:spcBef>
          <a:spcPct val="20000"/>
        </a:spcBef>
        <a:buClr>
          <a:srgbClr val="005FAA"/>
        </a:buClr>
        <a:buFont typeface="Arial" pitchFamily="34" charset="0"/>
        <a:buChar char="»"/>
        <a:defRPr sz="1600" kern="1200">
          <a:solidFill>
            <a:schemeClr val="tx1"/>
          </a:solidFill>
          <a:latin typeface="+mj-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55776" y="3429000"/>
            <a:ext cx="6435824" cy="936104"/>
          </a:xfrm>
        </p:spPr>
        <p:txBody>
          <a:bodyPr>
            <a:normAutofit fontScale="90000"/>
          </a:bodyPr>
          <a:lstStyle/>
          <a:p>
            <a:r>
              <a:rPr lang="en-US" dirty="0"/>
              <a:t>2019-2020 Integrated Resource Plan: Stakeholder Session #1</a:t>
            </a:r>
          </a:p>
        </p:txBody>
      </p:sp>
      <p:sp>
        <p:nvSpPr>
          <p:cNvPr id="3" name="Subtitle 2"/>
          <p:cNvSpPr>
            <a:spLocks noGrp="1"/>
          </p:cNvSpPr>
          <p:nvPr>
            <p:ph type="subTitle" idx="1"/>
          </p:nvPr>
        </p:nvSpPr>
        <p:spPr/>
        <p:txBody>
          <a:bodyPr>
            <a:normAutofit lnSpcReduction="10000"/>
          </a:bodyPr>
          <a:lstStyle/>
          <a:p>
            <a:r>
              <a:rPr lang="en-US" dirty="0"/>
              <a:t>May 24, 2019</a:t>
            </a:r>
          </a:p>
        </p:txBody>
      </p:sp>
    </p:spTree>
    <p:extLst>
      <p:ext uri="{BB962C8B-B14F-4D97-AF65-F5344CB8AC3E}">
        <p14:creationId xmlns:p14="http://schemas.microsoft.com/office/powerpoint/2010/main" val="7240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A8803B2A-05A4-44AC-A1FB-19F97B092367}" type="slidenum">
              <a:rPr lang="en-CA" smtClean="0"/>
              <a:t>10</a:t>
            </a:fld>
            <a:endParaRPr lang="en-CA"/>
          </a:p>
        </p:txBody>
      </p:sp>
      <p:sp>
        <p:nvSpPr>
          <p:cNvPr id="3" name="Title 2"/>
          <p:cNvSpPr>
            <a:spLocks noGrp="1"/>
          </p:cNvSpPr>
          <p:nvPr>
            <p:ph type="title"/>
          </p:nvPr>
        </p:nvSpPr>
        <p:spPr/>
        <p:txBody>
          <a:bodyPr/>
          <a:lstStyle/>
          <a:p>
            <a:r>
              <a:rPr lang="en-US"/>
              <a:t>Questions/Discussion </a:t>
            </a:r>
            <a:endParaRPr lang="en-CA" dirty="0"/>
          </a:p>
        </p:txBody>
      </p:sp>
      <p:grpSp>
        <p:nvGrpSpPr>
          <p:cNvPr id="5" name="Group 4"/>
          <p:cNvGrpSpPr/>
          <p:nvPr/>
        </p:nvGrpSpPr>
        <p:grpSpPr>
          <a:xfrm>
            <a:off x="2700647" y="1295400"/>
            <a:ext cx="3742706" cy="4315176"/>
            <a:chOff x="2658094" y="1476024"/>
            <a:chExt cx="3742706" cy="4315176"/>
          </a:xfrm>
        </p:grpSpPr>
        <p:pic>
          <p:nvPicPr>
            <p:cNvPr id="6" name="Picture 5" descr="ValueGraphic.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8094" y="1476024"/>
              <a:ext cx="3742706" cy="4315176"/>
            </a:xfrm>
            <a:prstGeom prst="rect">
              <a:avLst/>
            </a:prstGeom>
          </p:spPr>
        </p:pic>
        <p:pic>
          <p:nvPicPr>
            <p:cNvPr id="7" name="Picture 6" descr="LogoPiec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1880" y="3029069"/>
              <a:ext cx="1930102" cy="1525804"/>
            </a:xfrm>
            <a:prstGeom prst="rect">
              <a:avLst/>
            </a:prstGeom>
          </p:spPr>
        </p:pic>
      </p:grpSp>
    </p:spTree>
    <p:extLst>
      <p:ext uri="{BB962C8B-B14F-4D97-AF65-F5344CB8AC3E}">
        <p14:creationId xmlns:p14="http://schemas.microsoft.com/office/powerpoint/2010/main" val="720022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ED64D6-6432-41C9-A401-70EE9C89CF2A}"/>
              </a:ext>
            </a:extLst>
          </p:cNvPr>
          <p:cNvSpPr>
            <a:spLocks noGrp="1"/>
          </p:cNvSpPr>
          <p:nvPr>
            <p:ph type="sldNum" sz="quarter" idx="4"/>
          </p:nvPr>
        </p:nvSpPr>
        <p:spPr/>
        <p:txBody>
          <a:bodyPr/>
          <a:lstStyle/>
          <a:p>
            <a:fld id="{A8803B2A-05A4-44AC-A1FB-19F97B092367}" type="slidenum">
              <a:rPr lang="en-CA" smtClean="0"/>
              <a:t>2</a:t>
            </a:fld>
            <a:endParaRPr lang="en-CA"/>
          </a:p>
        </p:txBody>
      </p:sp>
      <p:sp>
        <p:nvSpPr>
          <p:cNvPr id="4" name="Title 3">
            <a:extLst>
              <a:ext uri="{FF2B5EF4-FFF2-40B4-BE49-F238E27FC236}">
                <a16:creationId xmlns:a16="http://schemas.microsoft.com/office/drawing/2014/main" id="{4128F526-5463-43CC-AC70-280822981418}"/>
              </a:ext>
            </a:extLst>
          </p:cNvPr>
          <p:cNvSpPr>
            <a:spLocks noGrp="1"/>
          </p:cNvSpPr>
          <p:nvPr>
            <p:ph type="title"/>
          </p:nvPr>
        </p:nvSpPr>
        <p:spPr/>
        <p:txBody>
          <a:bodyPr/>
          <a:lstStyle/>
          <a:p>
            <a:r>
              <a:rPr lang="en-US" dirty="0"/>
              <a:t>Today’s Agenda</a:t>
            </a:r>
            <a:endParaRPr lang="en-CA" dirty="0"/>
          </a:p>
        </p:txBody>
      </p:sp>
      <p:sp>
        <p:nvSpPr>
          <p:cNvPr id="5" name="Content Placeholder 4">
            <a:extLst>
              <a:ext uri="{FF2B5EF4-FFF2-40B4-BE49-F238E27FC236}">
                <a16:creationId xmlns:a16="http://schemas.microsoft.com/office/drawing/2014/main" id="{152863AF-A090-4453-BA69-EA6ED31BAF4E}"/>
              </a:ext>
            </a:extLst>
          </p:cNvPr>
          <p:cNvSpPr>
            <a:spLocks noGrp="1"/>
          </p:cNvSpPr>
          <p:nvPr>
            <p:ph idx="1"/>
          </p:nvPr>
        </p:nvSpPr>
        <p:spPr/>
        <p:txBody>
          <a:bodyPr>
            <a:normAutofit/>
          </a:bodyPr>
          <a:lstStyle/>
          <a:p>
            <a:pPr marL="801687" lvl="1" indent="-457200">
              <a:buFont typeface="+mj-lt"/>
              <a:buAutoNum type="arabicPeriod"/>
            </a:pPr>
            <a:r>
              <a:rPr lang="en-US" sz="2400" dirty="0"/>
              <a:t>Overview of the IRP Regulatory Process</a:t>
            </a:r>
          </a:p>
          <a:p>
            <a:pPr marL="801687" lvl="1" indent="-457200">
              <a:buFont typeface="+mj-lt"/>
              <a:buAutoNum type="arabicPeriod"/>
            </a:pPr>
            <a:endParaRPr lang="en-US" sz="2400" dirty="0"/>
          </a:p>
          <a:p>
            <a:pPr marL="801687" lvl="1" indent="-457200">
              <a:buFont typeface="+mj-lt"/>
              <a:buAutoNum type="arabicPeriod"/>
            </a:pPr>
            <a:r>
              <a:rPr lang="en-US" sz="2400" dirty="0"/>
              <a:t>NSP Pre-IRP Deliverables for July 31</a:t>
            </a:r>
          </a:p>
          <a:p>
            <a:pPr marL="1341437" lvl="3" indent="-457200">
              <a:buFont typeface="+mj-lt"/>
              <a:buAutoNum type="alphaLcParenR"/>
            </a:pPr>
            <a:r>
              <a:rPr lang="en-US" sz="2400" dirty="0"/>
              <a:t>Capacity Study</a:t>
            </a:r>
          </a:p>
          <a:p>
            <a:pPr marL="1341437" lvl="3" indent="-457200">
              <a:buFont typeface="+mj-lt"/>
              <a:buAutoNum type="alphaLcParenR"/>
            </a:pPr>
            <a:r>
              <a:rPr lang="en-US" sz="2400" dirty="0"/>
              <a:t>Bulk Grid Supply Options Study</a:t>
            </a:r>
          </a:p>
          <a:p>
            <a:pPr marL="1341437" lvl="3" indent="-457200">
              <a:buFont typeface="+mj-lt"/>
              <a:buAutoNum type="alphaLcParenR"/>
            </a:pPr>
            <a:r>
              <a:rPr lang="en-US" sz="2400" dirty="0"/>
              <a:t>Demand Response Assumptions</a:t>
            </a:r>
          </a:p>
          <a:p>
            <a:pPr marL="1341437" lvl="3" indent="-457200">
              <a:buFont typeface="+mj-lt"/>
              <a:buAutoNum type="alphaLcParenR"/>
            </a:pPr>
            <a:r>
              <a:rPr lang="en-US" sz="2400" dirty="0"/>
              <a:t>Renewables Stability Study </a:t>
            </a:r>
          </a:p>
          <a:p>
            <a:pPr marL="1341437" lvl="3" indent="-457200">
              <a:buFont typeface="+mj-lt"/>
              <a:buAutoNum type="alphaLcParenR"/>
            </a:pPr>
            <a:endParaRPr lang="en-US" sz="2400" dirty="0"/>
          </a:p>
          <a:p>
            <a:pPr marL="801687" lvl="1" indent="-457200">
              <a:buFont typeface="+mj-lt"/>
              <a:buAutoNum type="arabicPeriod"/>
            </a:pPr>
            <a:r>
              <a:rPr lang="en-US" sz="2400" dirty="0"/>
              <a:t>Plan for June &amp; July Stakeholder Engagement Sessions</a:t>
            </a:r>
            <a:endParaRPr lang="en-CA" sz="2400" dirty="0"/>
          </a:p>
        </p:txBody>
      </p:sp>
      <p:sp>
        <p:nvSpPr>
          <p:cNvPr id="6" name="Rectangle 5">
            <a:extLst>
              <a:ext uri="{FF2B5EF4-FFF2-40B4-BE49-F238E27FC236}">
                <a16:creationId xmlns:a16="http://schemas.microsoft.com/office/drawing/2014/main" id="{075F3BFA-7E52-49C2-A9A7-7C2F42B2AFE2}"/>
              </a:ext>
            </a:extLst>
          </p:cNvPr>
          <p:cNvSpPr/>
          <p:nvPr/>
        </p:nvSpPr>
        <p:spPr>
          <a:xfrm rot="5400000">
            <a:off x="8285212" y="553988"/>
            <a:ext cx="1412776" cy="304800"/>
          </a:xfrm>
          <a:prstGeom prst="rect">
            <a:avLst/>
          </a:prstGeom>
          <a:solidFill>
            <a:schemeClr val="accent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sp>
        <p:nvSpPr>
          <p:cNvPr id="7" name="Rectangle 6">
            <a:extLst>
              <a:ext uri="{FF2B5EF4-FFF2-40B4-BE49-F238E27FC236}">
                <a16:creationId xmlns:a16="http://schemas.microsoft.com/office/drawing/2014/main" id="{5E1D044A-20D9-41B4-A4D8-A86B115E5E5D}"/>
              </a:ext>
            </a:extLst>
          </p:cNvPr>
          <p:cNvSpPr/>
          <p:nvPr/>
        </p:nvSpPr>
        <p:spPr>
          <a:xfrm rot="5400000">
            <a:off x="8212088" y="2039888"/>
            <a:ext cx="1559024" cy="304800"/>
          </a:xfrm>
          <a:prstGeom prst="rect">
            <a:avLst/>
          </a:prstGeom>
          <a:solidFill>
            <a:schemeClr val="accent2">
              <a:lumMod val="75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8" name="Rectangle 7">
            <a:extLst>
              <a:ext uri="{FF2B5EF4-FFF2-40B4-BE49-F238E27FC236}">
                <a16:creationId xmlns:a16="http://schemas.microsoft.com/office/drawing/2014/main" id="{1553FA5E-22B0-4A75-B60E-3BB2CD3F809F}"/>
              </a:ext>
            </a:extLst>
          </p:cNvPr>
          <p:cNvSpPr/>
          <p:nvPr/>
        </p:nvSpPr>
        <p:spPr>
          <a:xfrm rot="5400000">
            <a:off x="8212088" y="3598912"/>
            <a:ext cx="1559024" cy="304800"/>
          </a:xfrm>
          <a:prstGeom prst="rect">
            <a:avLst/>
          </a:prstGeom>
          <a:solidFill>
            <a:schemeClr val="accent6"/>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spTree>
    <p:extLst>
      <p:ext uri="{BB962C8B-B14F-4D97-AF65-F5344CB8AC3E}">
        <p14:creationId xmlns:p14="http://schemas.microsoft.com/office/powerpoint/2010/main" val="3829559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4A58FF1-5A72-4001-BA89-6F586EE47507}"/>
              </a:ext>
            </a:extLst>
          </p:cNvPr>
          <p:cNvSpPr>
            <a:spLocks noGrp="1"/>
          </p:cNvSpPr>
          <p:nvPr>
            <p:ph type="sldNum" sz="quarter" idx="4"/>
          </p:nvPr>
        </p:nvSpPr>
        <p:spPr/>
        <p:txBody>
          <a:bodyPr/>
          <a:lstStyle/>
          <a:p>
            <a:fld id="{A8803B2A-05A4-44AC-A1FB-19F97B092367}" type="slidenum">
              <a:rPr lang="en-CA" smtClean="0"/>
              <a:t>3</a:t>
            </a:fld>
            <a:endParaRPr lang="en-CA"/>
          </a:p>
        </p:txBody>
      </p:sp>
      <p:sp>
        <p:nvSpPr>
          <p:cNvPr id="3" name="Title 2">
            <a:extLst>
              <a:ext uri="{FF2B5EF4-FFF2-40B4-BE49-F238E27FC236}">
                <a16:creationId xmlns:a16="http://schemas.microsoft.com/office/drawing/2014/main" id="{94C969B0-DF23-4528-BBE3-05CCD4F1E903}"/>
              </a:ext>
            </a:extLst>
          </p:cNvPr>
          <p:cNvSpPr>
            <a:spLocks noGrp="1"/>
          </p:cNvSpPr>
          <p:nvPr>
            <p:ph type="title"/>
          </p:nvPr>
        </p:nvSpPr>
        <p:spPr/>
        <p:txBody>
          <a:bodyPr/>
          <a:lstStyle/>
          <a:p>
            <a:r>
              <a:rPr lang="en-US" dirty="0"/>
              <a:t>Overview of the IRP Regulatory Process</a:t>
            </a:r>
            <a:endParaRPr lang="en-CA" dirty="0"/>
          </a:p>
        </p:txBody>
      </p:sp>
      <p:sp>
        <p:nvSpPr>
          <p:cNvPr id="5" name="Rectangle 4">
            <a:extLst>
              <a:ext uri="{FF2B5EF4-FFF2-40B4-BE49-F238E27FC236}">
                <a16:creationId xmlns:a16="http://schemas.microsoft.com/office/drawing/2014/main" id="{852D02BA-B7F1-4E0F-97F8-445703B4C612}"/>
              </a:ext>
            </a:extLst>
          </p:cNvPr>
          <p:cNvSpPr/>
          <p:nvPr/>
        </p:nvSpPr>
        <p:spPr>
          <a:xfrm rot="5400000">
            <a:off x="8285212" y="553988"/>
            <a:ext cx="1412776" cy="304800"/>
          </a:xfrm>
          <a:prstGeom prst="rect">
            <a:avLst/>
          </a:prstGeom>
          <a:solidFill>
            <a:schemeClr val="accent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sp>
        <p:nvSpPr>
          <p:cNvPr id="6" name="Rectangle 5">
            <a:extLst>
              <a:ext uri="{FF2B5EF4-FFF2-40B4-BE49-F238E27FC236}">
                <a16:creationId xmlns:a16="http://schemas.microsoft.com/office/drawing/2014/main" id="{13BA6C06-E4AC-4D2F-8BA0-C602B4535330}"/>
              </a:ext>
            </a:extLst>
          </p:cNvPr>
          <p:cNvSpPr/>
          <p:nvPr/>
        </p:nvSpPr>
        <p:spPr>
          <a:xfrm rot="5400000">
            <a:off x="8212088" y="2039888"/>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7" name="Rectangle 6">
            <a:extLst>
              <a:ext uri="{FF2B5EF4-FFF2-40B4-BE49-F238E27FC236}">
                <a16:creationId xmlns:a16="http://schemas.microsoft.com/office/drawing/2014/main" id="{EC414EC4-CE3A-4E69-83D3-4DF24C5BC6A5}"/>
              </a:ext>
            </a:extLst>
          </p:cNvPr>
          <p:cNvSpPr/>
          <p:nvPr/>
        </p:nvSpPr>
        <p:spPr>
          <a:xfrm rot="5400000">
            <a:off x="8212088" y="3598912"/>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grpSp>
        <p:nvGrpSpPr>
          <p:cNvPr id="8" name="Group 7">
            <a:extLst>
              <a:ext uri="{FF2B5EF4-FFF2-40B4-BE49-F238E27FC236}">
                <a16:creationId xmlns:a16="http://schemas.microsoft.com/office/drawing/2014/main" id="{7A21317C-90F8-4745-9F58-8293EF7E42DA}"/>
              </a:ext>
            </a:extLst>
          </p:cNvPr>
          <p:cNvGrpSpPr/>
          <p:nvPr/>
        </p:nvGrpSpPr>
        <p:grpSpPr>
          <a:xfrm>
            <a:off x="1013031" y="1295400"/>
            <a:ext cx="7216569" cy="629120"/>
            <a:chOff x="385988" y="3405564"/>
            <a:chExt cx="7216569" cy="629120"/>
          </a:xfrm>
        </p:grpSpPr>
        <p:sp>
          <p:nvSpPr>
            <p:cNvPr id="9" name="Chevron 5">
              <a:extLst>
                <a:ext uri="{FF2B5EF4-FFF2-40B4-BE49-F238E27FC236}">
                  <a16:creationId xmlns:a16="http://schemas.microsoft.com/office/drawing/2014/main" id="{4D7A329B-8CFC-4386-AEA4-ED6FF455DCA8}"/>
                </a:ext>
              </a:extLst>
            </p:cNvPr>
            <p:cNvSpPr/>
            <p:nvPr/>
          </p:nvSpPr>
          <p:spPr>
            <a:xfrm>
              <a:off x="1021226" y="3530838"/>
              <a:ext cx="1832645" cy="381000"/>
            </a:xfrm>
            <a:prstGeom prst="chevron">
              <a:avLst/>
            </a:prstGeom>
            <a:solidFill>
              <a:srgbClr val="1564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orbel" panose="020B0503020204020204" pitchFamily="34" charset="0"/>
                </a:rPr>
                <a:t>Pre-IRP </a:t>
              </a:r>
              <a:r>
                <a:rPr lang="en-US" sz="1200" dirty="0">
                  <a:solidFill>
                    <a:schemeClr val="bg1"/>
                  </a:solidFill>
                  <a:latin typeface="Corbel" panose="020B0503020204020204" pitchFamily="34" charset="0"/>
                </a:rPr>
                <a:t>Deliverables</a:t>
              </a:r>
            </a:p>
          </p:txBody>
        </p:sp>
        <p:sp>
          <p:nvSpPr>
            <p:cNvPr id="10" name="Chevron 6">
              <a:extLst>
                <a:ext uri="{FF2B5EF4-FFF2-40B4-BE49-F238E27FC236}">
                  <a16:creationId xmlns:a16="http://schemas.microsoft.com/office/drawing/2014/main" id="{757F7CA7-57DC-42CE-AF17-A15D99F75D21}"/>
                </a:ext>
              </a:extLst>
            </p:cNvPr>
            <p:cNvSpPr/>
            <p:nvPr/>
          </p:nvSpPr>
          <p:spPr>
            <a:xfrm>
              <a:off x="3611176" y="3539384"/>
              <a:ext cx="3276022" cy="381000"/>
            </a:xfrm>
            <a:prstGeom prst="chevron">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Corbel" panose="020B0503020204020204" pitchFamily="34" charset="0"/>
                </a:rPr>
                <a:t>Core IRP Process</a:t>
              </a:r>
              <a:r>
                <a:rPr lang="en-US" sz="1200" dirty="0">
                  <a:solidFill>
                    <a:schemeClr val="bg1"/>
                  </a:solidFill>
                  <a:latin typeface="Corbel" panose="020B0503020204020204" pitchFamily="34" charset="0"/>
                </a:rPr>
                <a:t> resulting in </a:t>
              </a:r>
            </a:p>
            <a:p>
              <a:pPr algn="ctr"/>
              <a:r>
                <a:rPr lang="en-US" sz="1200" dirty="0">
                  <a:solidFill>
                    <a:schemeClr val="bg1"/>
                  </a:solidFill>
                  <a:latin typeface="Corbel" panose="020B0503020204020204" pitchFamily="34" charset="0"/>
                </a:rPr>
                <a:t>Final Report</a:t>
              </a:r>
            </a:p>
          </p:txBody>
        </p:sp>
        <p:grpSp>
          <p:nvGrpSpPr>
            <p:cNvPr id="11" name="Group 10">
              <a:extLst>
                <a:ext uri="{FF2B5EF4-FFF2-40B4-BE49-F238E27FC236}">
                  <a16:creationId xmlns:a16="http://schemas.microsoft.com/office/drawing/2014/main" id="{420DFF6C-C87C-4EC9-AB3B-9876B9ACE243}"/>
                </a:ext>
              </a:extLst>
            </p:cNvPr>
            <p:cNvGrpSpPr/>
            <p:nvPr/>
          </p:nvGrpSpPr>
          <p:grpSpPr>
            <a:xfrm>
              <a:off x="385988" y="3416538"/>
              <a:ext cx="609600" cy="609600"/>
              <a:chOff x="274890" y="3390900"/>
              <a:chExt cx="609600" cy="609600"/>
            </a:xfrm>
          </p:grpSpPr>
          <p:sp>
            <p:nvSpPr>
              <p:cNvPr id="22" name="Oval 21">
                <a:extLst>
                  <a:ext uri="{FF2B5EF4-FFF2-40B4-BE49-F238E27FC236}">
                    <a16:creationId xmlns:a16="http://schemas.microsoft.com/office/drawing/2014/main" id="{1CE7D653-F30D-4242-A5DD-7BAC56B41A27}"/>
                  </a:ext>
                </a:extLst>
              </p:cNvPr>
              <p:cNvSpPr/>
              <p:nvPr/>
            </p:nvSpPr>
            <p:spPr>
              <a:xfrm>
                <a:off x="274890" y="3390900"/>
                <a:ext cx="609600" cy="609600"/>
              </a:xfrm>
              <a:prstGeom prst="ellipse">
                <a:avLst/>
              </a:prstGeom>
              <a:solidFill>
                <a:schemeClr val="bg1"/>
              </a:solid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B036782C-B434-4088-9FE4-A60224BAD05A}"/>
                  </a:ext>
                </a:extLst>
              </p:cNvPr>
              <p:cNvSpPr txBox="1"/>
              <p:nvPr/>
            </p:nvSpPr>
            <p:spPr>
              <a:xfrm>
                <a:off x="298035" y="3530838"/>
                <a:ext cx="563310" cy="307777"/>
              </a:xfrm>
              <a:prstGeom prst="rect">
                <a:avLst/>
              </a:prstGeom>
              <a:noFill/>
            </p:spPr>
            <p:txBody>
              <a:bodyPr wrap="square" rtlCol="0">
                <a:spAutoFit/>
              </a:bodyPr>
              <a:lstStyle/>
              <a:p>
                <a:pPr algn="ctr"/>
                <a:r>
                  <a:rPr lang="en-US" sz="1400" b="1" dirty="0">
                    <a:solidFill>
                      <a:schemeClr val="bg1">
                        <a:lumMod val="65000"/>
                      </a:schemeClr>
                    </a:solidFill>
                    <a:latin typeface="Corbel" panose="020B0503020204020204" pitchFamily="34" charset="0"/>
                  </a:rPr>
                  <a:t>now</a:t>
                </a:r>
              </a:p>
            </p:txBody>
          </p:sp>
        </p:grpSp>
        <p:grpSp>
          <p:nvGrpSpPr>
            <p:cNvPr id="12" name="Group 11">
              <a:extLst>
                <a:ext uri="{FF2B5EF4-FFF2-40B4-BE49-F238E27FC236}">
                  <a16:creationId xmlns:a16="http://schemas.microsoft.com/office/drawing/2014/main" id="{9F5D1B3B-6BEF-49C7-9836-FB67F153683C}"/>
                </a:ext>
              </a:extLst>
            </p:cNvPr>
            <p:cNvGrpSpPr/>
            <p:nvPr/>
          </p:nvGrpSpPr>
          <p:grpSpPr>
            <a:xfrm>
              <a:off x="2927723" y="3425084"/>
              <a:ext cx="619567" cy="609600"/>
              <a:chOff x="2816625" y="3399446"/>
              <a:chExt cx="619567" cy="609600"/>
            </a:xfrm>
          </p:grpSpPr>
          <p:sp>
            <p:nvSpPr>
              <p:cNvPr id="18" name="Oval 17">
                <a:extLst>
                  <a:ext uri="{FF2B5EF4-FFF2-40B4-BE49-F238E27FC236}">
                    <a16:creationId xmlns:a16="http://schemas.microsoft.com/office/drawing/2014/main" id="{C6F499C7-7B82-4663-B17C-6C9BA6AA5DC1}"/>
                  </a:ext>
                </a:extLst>
              </p:cNvPr>
              <p:cNvSpPr/>
              <p:nvPr/>
            </p:nvSpPr>
            <p:spPr>
              <a:xfrm>
                <a:off x="2816625" y="3399446"/>
                <a:ext cx="609600" cy="609600"/>
              </a:xfrm>
              <a:prstGeom prst="ellipse">
                <a:avLst/>
              </a:prstGeom>
              <a:solidFill>
                <a:schemeClr val="bg1"/>
              </a:solid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151C5FDD-7A8C-4256-B205-0B2453ADC381}"/>
                  </a:ext>
                </a:extLst>
              </p:cNvPr>
              <p:cNvGrpSpPr/>
              <p:nvPr/>
            </p:nvGrpSpPr>
            <p:grpSpPr>
              <a:xfrm>
                <a:off x="2841549" y="3452275"/>
                <a:ext cx="594643" cy="496094"/>
                <a:chOff x="2741134" y="3452275"/>
                <a:chExt cx="594643" cy="496094"/>
              </a:xfrm>
            </p:grpSpPr>
            <p:sp>
              <p:nvSpPr>
                <p:cNvPr id="20" name="TextBox 19">
                  <a:extLst>
                    <a:ext uri="{FF2B5EF4-FFF2-40B4-BE49-F238E27FC236}">
                      <a16:creationId xmlns:a16="http://schemas.microsoft.com/office/drawing/2014/main" id="{D2687EBA-C323-44D2-8ECC-E7DB3F1BAC2A}"/>
                    </a:ext>
                  </a:extLst>
                </p:cNvPr>
                <p:cNvSpPr txBox="1"/>
                <p:nvPr/>
              </p:nvSpPr>
              <p:spPr>
                <a:xfrm>
                  <a:off x="2741134" y="3452275"/>
                  <a:ext cx="563310" cy="307777"/>
                </a:xfrm>
                <a:prstGeom prst="rect">
                  <a:avLst/>
                </a:prstGeom>
                <a:noFill/>
              </p:spPr>
              <p:txBody>
                <a:bodyPr wrap="square" rtlCol="0">
                  <a:spAutoFit/>
                </a:bodyPr>
                <a:lstStyle/>
                <a:p>
                  <a:pPr algn="ctr"/>
                  <a:r>
                    <a:rPr lang="en-US" sz="1400" b="1" dirty="0">
                      <a:solidFill>
                        <a:schemeClr val="bg1">
                          <a:lumMod val="65000"/>
                        </a:schemeClr>
                      </a:solidFill>
                      <a:latin typeface="Corbel" panose="020B0503020204020204" pitchFamily="34" charset="0"/>
                    </a:rPr>
                    <a:t>JUL</a:t>
                  </a:r>
                </a:p>
              </p:txBody>
            </p:sp>
            <p:sp>
              <p:nvSpPr>
                <p:cNvPr id="21" name="TextBox 20">
                  <a:extLst>
                    <a:ext uri="{FF2B5EF4-FFF2-40B4-BE49-F238E27FC236}">
                      <a16:creationId xmlns:a16="http://schemas.microsoft.com/office/drawing/2014/main" id="{FDF15DE2-6869-4AEE-95C8-DAC8E1A8BEA8}"/>
                    </a:ext>
                  </a:extLst>
                </p:cNvPr>
                <p:cNvSpPr txBox="1"/>
                <p:nvPr/>
              </p:nvSpPr>
              <p:spPr>
                <a:xfrm>
                  <a:off x="2772467" y="3579037"/>
                  <a:ext cx="563310" cy="369332"/>
                </a:xfrm>
                <a:prstGeom prst="rect">
                  <a:avLst/>
                </a:prstGeom>
                <a:noFill/>
              </p:spPr>
              <p:txBody>
                <a:bodyPr wrap="square" rtlCol="0">
                  <a:spAutoFit/>
                </a:bodyPr>
                <a:lstStyle/>
                <a:p>
                  <a:pPr algn="ctr"/>
                  <a:r>
                    <a:rPr lang="en-US" b="1" dirty="0">
                      <a:solidFill>
                        <a:schemeClr val="bg1">
                          <a:lumMod val="65000"/>
                        </a:schemeClr>
                      </a:solidFill>
                      <a:latin typeface="Corbel" panose="020B0503020204020204" pitchFamily="34" charset="0"/>
                    </a:rPr>
                    <a:t>31</a:t>
                  </a:r>
                </a:p>
              </p:txBody>
            </p:sp>
          </p:grpSp>
        </p:grpSp>
        <p:grpSp>
          <p:nvGrpSpPr>
            <p:cNvPr id="13" name="Group 12">
              <a:extLst>
                <a:ext uri="{FF2B5EF4-FFF2-40B4-BE49-F238E27FC236}">
                  <a16:creationId xmlns:a16="http://schemas.microsoft.com/office/drawing/2014/main" id="{52B52926-5DBF-40BA-887B-03431BC4C220}"/>
                </a:ext>
              </a:extLst>
            </p:cNvPr>
            <p:cNvGrpSpPr/>
            <p:nvPr/>
          </p:nvGrpSpPr>
          <p:grpSpPr>
            <a:xfrm>
              <a:off x="6967319" y="3405564"/>
              <a:ext cx="635238" cy="609600"/>
              <a:chOff x="8628769" y="3399446"/>
              <a:chExt cx="635238" cy="609600"/>
            </a:xfrm>
          </p:grpSpPr>
          <p:sp>
            <p:nvSpPr>
              <p:cNvPr id="14" name="Oval 13">
                <a:extLst>
                  <a:ext uri="{FF2B5EF4-FFF2-40B4-BE49-F238E27FC236}">
                    <a16:creationId xmlns:a16="http://schemas.microsoft.com/office/drawing/2014/main" id="{E2262031-B81A-4165-92E3-EAB9EA169947}"/>
                  </a:ext>
                </a:extLst>
              </p:cNvPr>
              <p:cNvSpPr/>
              <p:nvPr/>
            </p:nvSpPr>
            <p:spPr>
              <a:xfrm>
                <a:off x="8628769" y="3399446"/>
                <a:ext cx="609600" cy="609600"/>
              </a:xfrm>
              <a:prstGeom prst="ellipse">
                <a:avLst/>
              </a:prstGeom>
              <a:solidFill>
                <a:schemeClr val="bg1"/>
              </a:solid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240CDB1-9C14-456C-9558-CEEEE999C888}"/>
                  </a:ext>
                </a:extLst>
              </p:cNvPr>
              <p:cNvGrpSpPr/>
              <p:nvPr/>
            </p:nvGrpSpPr>
            <p:grpSpPr>
              <a:xfrm>
                <a:off x="8628769" y="3473291"/>
                <a:ext cx="635238" cy="473862"/>
                <a:chOff x="3356007" y="3443729"/>
                <a:chExt cx="635238" cy="473862"/>
              </a:xfrm>
            </p:grpSpPr>
            <p:sp>
              <p:nvSpPr>
                <p:cNvPr id="16" name="TextBox 15">
                  <a:extLst>
                    <a:ext uri="{FF2B5EF4-FFF2-40B4-BE49-F238E27FC236}">
                      <a16:creationId xmlns:a16="http://schemas.microsoft.com/office/drawing/2014/main" id="{4424C42D-C46A-404B-925F-91A490D3862F}"/>
                    </a:ext>
                  </a:extLst>
                </p:cNvPr>
                <p:cNvSpPr txBox="1"/>
                <p:nvPr/>
              </p:nvSpPr>
              <p:spPr>
                <a:xfrm>
                  <a:off x="3379510" y="3443729"/>
                  <a:ext cx="563310" cy="307777"/>
                </a:xfrm>
                <a:prstGeom prst="rect">
                  <a:avLst/>
                </a:prstGeom>
                <a:noFill/>
              </p:spPr>
              <p:txBody>
                <a:bodyPr wrap="square" rtlCol="0">
                  <a:spAutoFit/>
                </a:bodyPr>
                <a:lstStyle/>
                <a:p>
                  <a:pPr algn="ctr"/>
                  <a:r>
                    <a:rPr lang="en-US" sz="1400" b="1" dirty="0">
                      <a:solidFill>
                        <a:schemeClr val="bg1">
                          <a:lumMod val="65000"/>
                        </a:schemeClr>
                      </a:solidFill>
                      <a:latin typeface="Corbel" panose="020B0503020204020204" pitchFamily="34" charset="0"/>
                    </a:rPr>
                    <a:t>mid</a:t>
                  </a:r>
                </a:p>
              </p:txBody>
            </p:sp>
            <p:sp>
              <p:nvSpPr>
                <p:cNvPr id="17" name="TextBox 16">
                  <a:extLst>
                    <a:ext uri="{FF2B5EF4-FFF2-40B4-BE49-F238E27FC236}">
                      <a16:creationId xmlns:a16="http://schemas.microsoft.com/office/drawing/2014/main" id="{83484058-744E-41B3-8A99-53A6B8618B49}"/>
                    </a:ext>
                  </a:extLst>
                </p:cNvPr>
                <p:cNvSpPr txBox="1"/>
                <p:nvPr/>
              </p:nvSpPr>
              <p:spPr>
                <a:xfrm>
                  <a:off x="3356007" y="3579037"/>
                  <a:ext cx="635238" cy="338554"/>
                </a:xfrm>
                <a:prstGeom prst="rect">
                  <a:avLst/>
                </a:prstGeom>
                <a:noFill/>
              </p:spPr>
              <p:txBody>
                <a:bodyPr wrap="square" rtlCol="0">
                  <a:spAutoFit/>
                </a:bodyPr>
                <a:lstStyle/>
                <a:p>
                  <a:pPr algn="ctr"/>
                  <a:r>
                    <a:rPr lang="en-US" sz="1600" b="1" dirty="0">
                      <a:solidFill>
                        <a:schemeClr val="bg1">
                          <a:lumMod val="65000"/>
                        </a:schemeClr>
                      </a:solidFill>
                      <a:latin typeface="Corbel" panose="020B0503020204020204" pitchFamily="34" charset="0"/>
                    </a:rPr>
                    <a:t>2020</a:t>
                  </a:r>
                  <a:endParaRPr lang="en-US" sz="1400" b="1" dirty="0">
                    <a:solidFill>
                      <a:schemeClr val="bg1">
                        <a:lumMod val="65000"/>
                      </a:schemeClr>
                    </a:solidFill>
                    <a:latin typeface="Corbel" panose="020B0503020204020204" pitchFamily="34" charset="0"/>
                  </a:endParaRPr>
                </a:p>
              </p:txBody>
            </p:sp>
          </p:grpSp>
        </p:grpSp>
      </p:grpSp>
      <p:graphicFrame>
        <p:nvGraphicFramePr>
          <p:cNvPr id="24" name="Diagram 23">
            <a:extLst>
              <a:ext uri="{FF2B5EF4-FFF2-40B4-BE49-F238E27FC236}">
                <a16:creationId xmlns:a16="http://schemas.microsoft.com/office/drawing/2014/main" id="{F5CC6EB0-DC8F-49B0-8E11-8FEF9E3615A5}"/>
              </a:ext>
            </a:extLst>
          </p:cNvPr>
          <p:cNvGraphicFramePr/>
          <p:nvPr>
            <p:extLst>
              <p:ext uri="{D42A27DB-BD31-4B8C-83A1-F6EECF244321}">
                <p14:modId xmlns:p14="http://schemas.microsoft.com/office/powerpoint/2010/main" val="2798728909"/>
              </p:ext>
            </p:extLst>
          </p:nvPr>
        </p:nvGraphicFramePr>
        <p:xfrm>
          <a:off x="1554697" y="1487624"/>
          <a:ext cx="2056325" cy="3090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5" name="Diagram 24">
            <a:extLst>
              <a:ext uri="{FF2B5EF4-FFF2-40B4-BE49-F238E27FC236}">
                <a16:creationId xmlns:a16="http://schemas.microsoft.com/office/drawing/2014/main" id="{3FA9395E-B426-4FAE-A223-9DF6A31D953B}"/>
              </a:ext>
            </a:extLst>
          </p:cNvPr>
          <p:cNvGraphicFramePr/>
          <p:nvPr>
            <p:extLst>
              <p:ext uri="{D42A27DB-BD31-4B8C-83A1-F6EECF244321}">
                <p14:modId xmlns:p14="http://schemas.microsoft.com/office/powerpoint/2010/main" val="371929924"/>
              </p:ext>
            </p:extLst>
          </p:nvPr>
        </p:nvGraphicFramePr>
        <p:xfrm>
          <a:off x="4164366" y="1771391"/>
          <a:ext cx="3538102" cy="40498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89437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4A58FF1-5A72-4001-BA89-6F586EE47507}"/>
              </a:ext>
            </a:extLst>
          </p:cNvPr>
          <p:cNvSpPr>
            <a:spLocks noGrp="1"/>
          </p:cNvSpPr>
          <p:nvPr>
            <p:ph type="sldNum" sz="quarter" idx="4"/>
          </p:nvPr>
        </p:nvSpPr>
        <p:spPr/>
        <p:txBody>
          <a:bodyPr/>
          <a:lstStyle/>
          <a:p>
            <a:fld id="{A8803B2A-05A4-44AC-A1FB-19F97B092367}" type="slidenum">
              <a:rPr lang="en-CA" smtClean="0"/>
              <a:t>4</a:t>
            </a:fld>
            <a:endParaRPr lang="en-CA"/>
          </a:p>
        </p:txBody>
      </p:sp>
      <p:sp>
        <p:nvSpPr>
          <p:cNvPr id="3" name="Title 2">
            <a:extLst>
              <a:ext uri="{FF2B5EF4-FFF2-40B4-BE49-F238E27FC236}">
                <a16:creationId xmlns:a16="http://schemas.microsoft.com/office/drawing/2014/main" id="{94C969B0-DF23-4528-BBE3-05CCD4F1E903}"/>
              </a:ext>
            </a:extLst>
          </p:cNvPr>
          <p:cNvSpPr>
            <a:spLocks noGrp="1"/>
          </p:cNvSpPr>
          <p:nvPr>
            <p:ph type="title"/>
          </p:nvPr>
        </p:nvSpPr>
        <p:spPr/>
        <p:txBody>
          <a:bodyPr/>
          <a:lstStyle/>
          <a:p>
            <a:r>
              <a:rPr lang="en-US" dirty="0"/>
              <a:t>NS Power’s IRP Consultants</a:t>
            </a:r>
            <a:endParaRPr lang="en-CA" dirty="0"/>
          </a:p>
        </p:txBody>
      </p:sp>
      <p:sp>
        <p:nvSpPr>
          <p:cNvPr id="5" name="Rectangle 4">
            <a:extLst>
              <a:ext uri="{FF2B5EF4-FFF2-40B4-BE49-F238E27FC236}">
                <a16:creationId xmlns:a16="http://schemas.microsoft.com/office/drawing/2014/main" id="{852D02BA-B7F1-4E0F-97F8-445703B4C612}"/>
              </a:ext>
            </a:extLst>
          </p:cNvPr>
          <p:cNvSpPr/>
          <p:nvPr/>
        </p:nvSpPr>
        <p:spPr>
          <a:xfrm rot="5400000">
            <a:off x="8285212" y="553988"/>
            <a:ext cx="1412776" cy="304800"/>
          </a:xfrm>
          <a:prstGeom prst="rect">
            <a:avLst/>
          </a:prstGeom>
          <a:solidFill>
            <a:schemeClr val="accent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sp>
        <p:nvSpPr>
          <p:cNvPr id="6" name="Rectangle 5">
            <a:extLst>
              <a:ext uri="{FF2B5EF4-FFF2-40B4-BE49-F238E27FC236}">
                <a16:creationId xmlns:a16="http://schemas.microsoft.com/office/drawing/2014/main" id="{13BA6C06-E4AC-4D2F-8BA0-C602B4535330}"/>
              </a:ext>
            </a:extLst>
          </p:cNvPr>
          <p:cNvSpPr/>
          <p:nvPr/>
        </p:nvSpPr>
        <p:spPr>
          <a:xfrm rot="5400000">
            <a:off x="8212088" y="2039888"/>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7" name="Rectangle 6">
            <a:extLst>
              <a:ext uri="{FF2B5EF4-FFF2-40B4-BE49-F238E27FC236}">
                <a16:creationId xmlns:a16="http://schemas.microsoft.com/office/drawing/2014/main" id="{EC414EC4-CE3A-4E69-83D3-4DF24C5BC6A5}"/>
              </a:ext>
            </a:extLst>
          </p:cNvPr>
          <p:cNvSpPr/>
          <p:nvPr/>
        </p:nvSpPr>
        <p:spPr>
          <a:xfrm rot="5400000">
            <a:off x="8212088" y="3598912"/>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sp>
        <p:nvSpPr>
          <p:cNvPr id="8" name="Content Placeholder 4">
            <a:extLst>
              <a:ext uri="{FF2B5EF4-FFF2-40B4-BE49-F238E27FC236}">
                <a16:creationId xmlns:a16="http://schemas.microsoft.com/office/drawing/2014/main" id="{85CCE2DF-968C-426B-81A5-796B70CB8A6A}"/>
              </a:ext>
            </a:extLst>
          </p:cNvPr>
          <p:cNvSpPr>
            <a:spLocks noGrp="1"/>
          </p:cNvSpPr>
          <p:nvPr>
            <p:ph idx="1"/>
          </p:nvPr>
        </p:nvSpPr>
        <p:spPr>
          <a:xfrm>
            <a:off x="152400" y="1143000"/>
            <a:ext cx="8229600" cy="2944917"/>
          </a:xfrm>
        </p:spPr>
        <p:txBody>
          <a:bodyPr>
            <a:normAutofit/>
          </a:bodyPr>
          <a:lstStyle/>
          <a:p>
            <a:pPr marL="344487" lvl="1" indent="0">
              <a:buNone/>
            </a:pPr>
            <a:r>
              <a:rPr lang="en-US" sz="1800" dirty="0"/>
              <a:t>NS Power has engaged E3 (Energy Environmental Economics) to assist with completion of some of its pre-IRP analysis and to help guide the utility through the IRP process.</a:t>
            </a:r>
          </a:p>
          <a:p>
            <a:pPr lvl="5"/>
            <a:r>
              <a:rPr lang="en-US" dirty="0">
                <a:latin typeface="Corbel" panose="020B0503020204020204" pitchFamily="34" charset="0"/>
              </a:rPr>
              <a:t>E3 is a San Francisco-based consultancy specializing in electricity economics</a:t>
            </a:r>
          </a:p>
          <a:p>
            <a:pPr lvl="5"/>
            <a:r>
              <a:rPr lang="en-US" dirty="0">
                <a:latin typeface="Corbel" panose="020B0503020204020204" pitchFamily="34" charset="0"/>
              </a:rPr>
              <a:t>E3 consults extensively for utilities, developers, government agencies and environmental groups on clean energy issues:</a:t>
            </a:r>
          </a:p>
          <a:p>
            <a:pPr marL="344487" lvl="1" indent="0">
              <a:buNone/>
            </a:pPr>
            <a:endParaRPr lang="en-US" sz="1800" dirty="0"/>
          </a:p>
        </p:txBody>
      </p:sp>
      <p:pic>
        <p:nvPicPr>
          <p:cNvPr id="9" name="Picture 8" descr="logo1a.png">
            <a:extLst>
              <a:ext uri="{FF2B5EF4-FFF2-40B4-BE49-F238E27FC236}">
                <a16:creationId xmlns:a16="http://schemas.microsoft.com/office/drawing/2014/main" id="{E06C7909-A942-4458-9B2B-532E92D5BF2E}"/>
              </a:ext>
            </a:extLst>
          </p:cNvPr>
          <p:cNvPicPr>
            <a:picLocks noChangeAspect="1"/>
          </p:cNvPicPr>
          <p:nvPr/>
        </p:nvPicPr>
        <p:blipFill>
          <a:blip r:embed="rId2" cstate="print"/>
          <a:stretch>
            <a:fillRect/>
          </a:stretch>
        </p:blipFill>
        <p:spPr>
          <a:xfrm>
            <a:off x="990600" y="2249698"/>
            <a:ext cx="731520" cy="731520"/>
          </a:xfrm>
          <a:prstGeom prst="rect">
            <a:avLst/>
          </a:prstGeom>
        </p:spPr>
      </p:pic>
      <p:sp>
        <p:nvSpPr>
          <p:cNvPr id="10" name="TextBox 9">
            <a:extLst>
              <a:ext uri="{FF2B5EF4-FFF2-40B4-BE49-F238E27FC236}">
                <a16:creationId xmlns:a16="http://schemas.microsoft.com/office/drawing/2014/main" id="{8637BE87-BD8D-4A73-B3F8-424BF894999F}"/>
              </a:ext>
            </a:extLst>
          </p:cNvPr>
          <p:cNvSpPr txBox="1"/>
          <p:nvPr/>
        </p:nvSpPr>
        <p:spPr>
          <a:xfrm>
            <a:off x="2133600" y="3142890"/>
            <a:ext cx="6858000" cy="861774"/>
          </a:xfrm>
          <a:prstGeom prst="rect">
            <a:avLst/>
          </a:prstGeom>
          <a:noFill/>
        </p:spPr>
        <p:txBody>
          <a:bodyPr wrap="square" rtlCol="0">
            <a:spAutoFit/>
          </a:bodyPr>
          <a:lstStyle/>
          <a:p>
            <a:pPr marL="742950" lvl="1" indent="-285750">
              <a:buClr>
                <a:schemeClr val="bg2"/>
              </a:buClr>
              <a:buFont typeface="Arial" panose="020B0604020202020204" pitchFamily="34" charset="0"/>
              <a:buChar char="•"/>
            </a:pPr>
            <a:r>
              <a:rPr lang="en-US" sz="1600" dirty="0">
                <a:latin typeface="Corbel" panose="020B0503020204020204" pitchFamily="34" charset="0"/>
              </a:rPr>
              <a:t>United Nations Deep Decarbonization Pathways Project</a:t>
            </a:r>
          </a:p>
          <a:p>
            <a:pPr marL="742950" lvl="1" indent="-285750">
              <a:buClr>
                <a:schemeClr val="bg2"/>
              </a:buClr>
              <a:buFont typeface="Arial" panose="020B0604020202020204" pitchFamily="34" charset="0"/>
              <a:buChar char="•"/>
            </a:pPr>
            <a:r>
              <a:rPr lang="en-US" sz="1600" dirty="0">
                <a:latin typeface="Corbel" panose="020B0503020204020204" pitchFamily="34" charset="0"/>
              </a:rPr>
              <a:t>Planning for California’s climate and renewable energy goals</a:t>
            </a:r>
          </a:p>
          <a:p>
            <a:pPr marL="742950" lvl="1" indent="-285750">
              <a:buClr>
                <a:schemeClr val="bg2"/>
              </a:buClr>
              <a:buFont typeface="Arial" panose="020B0604020202020204" pitchFamily="34" charset="0"/>
              <a:buChar char="•"/>
            </a:pPr>
            <a:r>
              <a:rPr lang="en-US" sz="1600" dirty="0">
                <a:latin typeface="Corbel" panose="020B0503020204020204" pitchFamily="34" charset="0"/>
              </a:rPr>
              <a:t>100% renewables studies for California, Hawaii, and New York</a:t>
            </a:r>
          </a:p>
        </p:txBody>
      </p:sp>
      <p:sp>
        <p:nvSpPr>
          <p:cNvPr id="11" name="Content Placeholder 4">
            <a:extLst>
              <a:ext uri="{FF2B5EF4-FFF2-40B4-BE49-F238E27FC236}">
                <a16:creationId xmlns:a16="http://schemas.microsoft.com/office/drawing/2014/main" id="{99699A58-DBDE-4AC7-B51E-80B2552CA5B9}"/>
              </a:ext>
            </a:extLst>
          </p:cNvPr>
          <p:cNvSpPr txBox="1">
            <a:spLocks/>
          </p:cNvSpPr>
          <p:nvPr/>
        </p:nvSpPr>
        <p:spPr>
          <a:xfrm>
            <a:off x="152400" y="4032866"/>
            <a:ext cx="8686800" cy="2944917"/>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bg1"/>
              </a:buClr>
              <a:buFont typeface="Arial" pitchFamily="34" charset="0"/>
              <a:buChar char="•"/>
              <a:defRPr sz="1400" kern="1200" cap="none" baseline="0">
                <a:solidFill>
                  <a:schemeClr val="tx1"/>
                </a:solidFill>
                <a:latin typeface="Corbel" panose="020B0503020204020204" pitchFamily="34" charset="0"/>
                <a:ea typeface="+mn-ea"/>
                <a:cs typeface="+mn-cs"/>
              </a:defRPr>
            </a:lvl1pPr>
            <a:lvl2pPr marL="625475" indent="-280988" algn="l" defTabSz="914400" rtl="0" eaLnBrk="1" latinLnBrk="0" hangingPunct="1">
              <a:spcBef>
                <a:spcPct val="20000"/>
              </a:spcBef>
              <a:buClr>
                <a:schemeClr val="bg2"/>
              </a:buClr>
              <a:buFont typeface="Wingdings" pitchFamily="2" charset="2"/>
              <a:buChar char="§"/>
              <a:defRPr sz="1400" kern="1200">
                <a:solidFill>
                  <a:schemeClr val="tx1"/>
                </a:solidFill>
                <a:latin typeface="Corbel" pitchFamily="34" charset="0"/>
                <a:ea typeface="+mn-ea"/>
                <a:cs typeface="+mn-cs"/>
              </a:defRPr>
            </a:lvl2pPr>
            <a:lvl3pPr marL="912813" indent="-263525" algn="l" defTabSz="914400" rtl="0" eaLnBrk="1" latinLnBrk="0" hangingPunct="1">
              <a:spcBef>
                <a:spcPct val="20000"/>
              </a:spcBef>
              <a:buClr>
                <a:srgbClr val="005FAA"/>
              </a:buClr>
              <a:buFont typeface="Wingdings" pitchFamily="2" charset="2"/>
              <a:buChar char="§"/>
              <a:tabLst>
                <a:tab pos="914400" algn="l"/>
              </a:tabLst>
              <a:defRPr sz="1400" kern="1200">
                <a:solidFill>
                  <a:schemeClr val="tx1"/>
                </a:solidFill>
                <a:latin typeface="Corbel" panose="020B0503020204020204" pitchFamily="34" charset="0"/>
                <a:ea typeface="+mn-ea"/>
                <a:cs typeface="+mn-cs"/>
              </a:defRPr>
            </a:lvl3pPr>
            <a:lvl4pPr marL="1165225" indent="-263525" algn="l" defTabSz="914400" rtl="0" eaLnBrk="1" latinLnBrk="0" hangingPunct="1">
              <a:spcBef>
                <a:spcPct val="20000"/>
              </a:spcBef>
              <a:buClr>
                <a:srgbClr val="005FAA"/>
              </a:buClr>
              <a:buFont typeface="Arial" pitchFamily="34" charset="0"/>
              <a:buChar char="•"/>
              <a:defRPr sz="1400" kern="1200">
                <a:solidFill>
                  <a:schemeClr val="tx1"/>
                </a:solidFill>
                <a:latin typeface="Corbel" panose="020B0503020204020204" pitchFamily="34" charset="0"/>
                <a:ea typeface="+mn-ea"/>
                <a:cs typeface="+mn-cs"/>
              </a:defRPr>
            </a:lvl4pPr>
            <a:lvl5pPr marL="1546225" indent="-228600" algn="l" defTabSz="914400" rtl="0" eaLnBrk="1" latinLnBrk="0" hangingPunct="1">
              <a:spcBef>
                <a:spcPct val="20000"/>
              </a:spcBef>
              <a:buClr>
                <a:srgbClr val="005FAA"/>
              </a:buClr>
              <a:buFont typeface="Corbel" pitchFamily="34" charset="0"/>
              <a:buChar char="–"/>
              <a:defRPr sz="1400" kern="1200">
                <a:solidFill>
                  <a:schemeClr val="tx1"/>
                </a:solidFill>
                <a:latin typeface="Corbel" panose="020B0503020204020204" pitchFamily="34" charset="0"/>
                <a:ea typeface="+mn-ea"/>
                <a:cs typeface="+mn-cs"/>
              </a:defRPr>
            </a:lvl5pPr>
            <a:lvl6pPr marL="2241550" indent="-261938" algn="l" defTabSz="914400" rtl="0" eaLnBrk="1" latinLnBrk="0" hangingPunct="1">
              <a:spcBef>
                <a:spcPct val="20000"/>
              </a:spcBef>
              <a:buClr>
                <a:srgbClr val="005FAA"/>
              </a:buClr>
              <a:buFont typeface="Arial" pitchFamily="34" charset="0"/>
              <a:buChar char="»"/>
              <a:defRPr sz="1600" kern="1200">
                <a:solidFill>
                  <a:schemeClr val="tx1"/>
                </a:solidFill>
                <a:latin typeface="+mj-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4487" lvl="1" indent="0">
              <a:buFont typeface="Wingdings" pitchFamily="2" charset="2"/>
              <a:buNone/>
            </a:pPr>
            <a:r>
              <a:rPr lang="en-US" sz="1800" dirty="0"/>
              <a:t>NS Power has also engaged PSC (Power Systems Consultants) to complete the Transmission Planning work assessing increased renewables requirements. </a:t>
            </a:r>
          </a:p>
          <a:p>
            <a:pPr lvl="5"/>
            <a:r>
              <a:rPr lang="en-US" dirty="0">
                <a:latin typeface="Corbel" panose="020B0503020204020204" pitchFamily="34" charset="0"/>
              </a:rPr>
              <a:t>PSC is a global firm providing specialized consulting exclusively to the electrical power industry</a:t>
            </a:r>
          </a:p>
          <a:p>
            <a:pPr lvl="5"/>
            <a:r>
              <a:rPr lang="en-US" dirty="0">
                <a:latin typeface="Corbel" panose="020B0503020204020204" pitchFamily="34" charset="0"/>
              </a:rPr>
              <a:t>PSC has extensive expertise in generator, load and transmission interconnection studies in the US, Canada, Australia, New Zealand, </a:t>
            </a:r>
            <a:br>
              <a:rPr lang="en-US" dirty="0">
                <a:latin typeface="Corbel" panose="020B0503020204020204" pitchFamily="34" charset="0"/>
              </a:rPr>
            </a:br>
            <a:r>
              <a:rPr lang="en-US" dirty="0">
                <a:latin typeface="Corbel" panose="020B0503020204020204" pitchFamily="34" charset="0"/>
              </a:rPr>
              <a:t>the UK, and Ireland.</a:t>
            </a:r>
          </a:p>
          <a:p>
            <a:pPr marL="344487" lvl="1" indent="0">
              <a:buFont typeface="Wingdings" pitchFamily="2" charset="2"/>
              <a:buNone/>
            </a:pPr>
            <a:endParaRPr lang="en-US" sz="1800" dirty="0"/>
          </a:p>
        </p:txBody>
      </p:sp>
      <p:pic>
        <p:nvPicPr>
          <p:cNvPr id="12" name="Picture 11">
            <a:extLst>
              <a:ext uri="{FF2B5EF4-FFF2-40B4-BE49-F238E27FC236}">
                <a16:creationId xmlns:a16="http://schemas.microsoft.com/office/drawing/2014/main" id="{E8DAC77F-05AE-43DC-B208-691FC1D59529}"/>
              </a:ext>
            </a:extLst>
          </p:cNvPr>
          <p:cNvPicPr>
            <a:picLocks noChangeAspect="1"/>
          </p:cNvPicPr>
          <p:nvPr/>
        </p:nvPicPr>
        <p:blipFill>
          <a:blip r:embed="rId3"/>
          <a:stretch>
            <a:fillRect/>
          </a:stretch>
        </p:blipFill>
        <p:spPr>
          <a:xfrm>
            <a:off x="1023592" y="4752274"/>
            <a:ext cx="729008" cy="990834"/>
          </a:xfrm>
          <a:prstGeom prst="rect">
            <a:avLst/>
          </a:prstGeom>
        </p:spPr>
      </p:pic>
    </p:spTree>
    <p:extLst>
      <p:ext uri="{BB962C8B-B14F-4D97-AF65-F5344CB8AC3E}">
        <p14:creationId xmlns:p14="http://schemas.microsoft.com/office/powerpoint/2010/main" val="329602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0754B6-3FCA-4033-BE8F-0B466BDE332D}"/>
              </a:ext>
            </a:extLst>
          </p:cNvPr>
          <p:cNvSpPr>
            <a:spLocks noGrp="1"/>
          </p:cNvSpPr>
          <p:nvPr>
            <p:ph type="sldNum" sz="quarter" idx="4"/>
          </p:nvPr>
        </p:nvSpPr>
        <p:spPr/>
        <p:txBody>
          <a:bodyPr/>
          <a:lstStyle/>
          <a:p>
            <a:fld id="{A8803B2A-05A4-44AC-A1FB-19F97B092367}" type="slidenum">
              <a:rPr lang="en-CA" smtClean="0"/>
              <a:t>5</a:t>
            </a:fld>
            <a:endParaRPr lang="en-CA"/>
          </a:p>
        </p:txBody>
      </p:sp>
      <p:sp>
        <p:nvSpPr>
          <p:cNvPr id="3" name="Title 2">
            <a:extLst>
              <a:ext uri="{FF2B5EF4-FFF2-40B4-BE49-F238E27FC236}">
                <a16:creationId xmlns:a16="http://schemas.microsoft.com/office/drawing/2014/main" id="{00B9F458-F00D-4BD0-A60C-AAB5A701E1C0}"/>
              </a:ext>
            </a:extLst>
          </p:cNvPr>
          <p:cNvSpPr>
            <a:spLocks noGrp="1"/>
          </p:cNvSpPr>
          <p:nvPr>
            <p:ph type="title"/>
          </p:nvPr>
        </p:nvSpPr>
        <p:spPr/>
        <p:txBody>
          <a:bodyPr/>
          <a:lstStyle/>
          <a:p>
            <a:r>
              <a:rPr lang="en-US" dirty="0"/>
              <a:t>NSP Pre-IRP Deliverables</a:t>
            </a:r>
            <a:endParaRPr lang="en-CA" dirty="0"/>
          </a:p>
        </p:txBody>
      </p:sp>
      <p:sp>
        <p:nvSpPr>
          <p:cNvPr id="6" name="Rectangle 5">
            <a:extLst>
              <a:ext uri="{FF2B5EF4-FFF2-40B4-BE49-F238E27FC236}">
                <a16:creationId xmlns:a16="http://schemas.microsoft.com/office/drawing/2014/main" id="{D93DA45B-B784-446B-A6A9-60C4AA95E3AA}"/>
              </a:ext>
            </a:extLst>
          </p:cNvPr>
          <p:cNvSpPr/>
          <p:nvPr/>
        </p:nvSpPr>
        <p:spPr>
          <a:xfrm rot="5400000">
            <a:off x="8212088" y="2039888"/>
            <a:ext cx="1559024" cy="304800"/>
          </a:xfrm>
          <a:prstGeom prst="rect">
            <a:avLst/>
          </a:prstGeom>
          <a:solidFill>
            <a:schemeClr val="accent2">
              <a:lumMod val="75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7" name="Rectangle 6">
            <a:extLst>
              <a:ext uri="{FF2B5EF4-FFF2-40B4-BE49-F238E27FC236}">
                <a16:creationId xmlns:a16="http://schemas.microsoft.com/office/drawing/2014/main" id="{D9A8DBF8-FB1E-4F9E-B8A4-F33BE4D5286A}"/>
              </a:ext>
            </a:extLst>
          </p:cNvPr>
          <p:cNvSpPr/>
          <p:nvPr/>
        </p:nvSpPr>
        <p:spPr>
          <a:xfrm rot="5400000">
            <a:off x="8285212" y="553988"/>
            <a:ext cx="1412776"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sp>
        <p:nvSpPr>
          <p:cNvPr id="8" name="Rectangle 7">
            <a:extLst>
              <a:ext uri="{FF2B5EF4-FFF2-40B4-BE49-F238E27FC236}">
                <a16:creationId xmlns:a16="http://schemas.microsoft.com/office/drawing/2014/main" id="{AE8C0A52-858C-4E8F-8A7E-36DFDE977BCA}"/>
              </a:ext>
            </a:extLst>
          </p:cNvPr>
          <p:cNvSpPr/>
          <p:nvPr/>
        </p:nvSpPr>
        <p:spPr>
          <a:xfrm rot="5400000">
            <a:off x="8212088" y="3598912"/>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graphicFrame>
        <p:nvGraphicFramePr>
          <p:cNvPr id="9" name="Table 8">
            <a:extLst>
              <a:ext uri="{FF2B5EF4-FFF2-40B4-BE49-F238E27FC236}">
                <a16:creationId xmlns:a16="http://schemas.microsoft.com/office/drawing/2014/main" id="{D56433F7-6D2E-4014-A5F0-5896D7833FF4}"/>
              </a:ext>
            </a:extLst>
          </p:cNvPr>
          <p:cNvGraphicFramePr>
            <a:graphicFrameLocks noGrp="1"/>
          </p:cNvGraphicFramePr>
          <p:nvPr/>
        </p:nvGraphicFramePr>
        <p:xfrm>
          <a:off x="1833608" y="1123045"/>
          <a:ext cx="5629183" cy="2180104"/>
        </p:xfrm>
        <a:graphic>
          <a:graphicData uri="http://schemas.openxmlformats.org/drawingml/2006/table">
            <a:tbl>
              <a:tblPr firstRow="1" bandRow="1">
                <a:tableStyleId>{21E4AEA4-8DFA-4A89-87EB-49C32662AFE0}</a:tableStyleId>
              </a:tblPr>
              <a:tblGrid>
                <a:gridCol w="5629183">
                  <a:extLst>
                    <a:ext uri="{9D8B030D-6E8A-4147-A177-3AD203B41FA5}">
                      <a16:colId xmlns:a16="http://schemas.microsoft.com/office/drawing/2014/main" val="1583717333"/>
                    </a:ext>
                  </a:extLst>
                </a:gridCol>
              </a:tblGrid>
              <a:tr h="370840">
                <a:tc>
                  <a:txBody>
                    <a:bodyPr/>
                    <a:lstStyle/>
                    <a:p>
                      <a:pPr algn="ctr"/>
                      <a:r>
                        <a:rPr lang="en-US" dirty="0">
                          <a:latin typeface="Corbel" panose="020B0503020204020204" pitchFamily="34" charset="0"/>
                        </a:rPr>
                        <a:t>1. Capacity Study</a:t>
                      </a:r>
                      <a:endParaRPr lang="en-CA" dirty="0">
                        <a:latin typeface="Corbel" panose="020B0503020204020204" pitchFamily="34" charset="0"/>
                      </a:endParaRPr>
                    </a:p>
                  </a:txBody>
                  <a:tcPr/>
                </a:tc>
                <a:extLst>
                  <a:ext uri="{0D108BD9-81ED-4DB2-BD59-A6C34878D82A}">
                    <a16:rowId xmlns:a16="http://schemas.microsoft.com/office/drawing/2014/main" val="2798573960"/>
                  </a:ext>
                </a:extLst>
              </a:tr>
              <a:tr h="370840">
                <a:tc>
                  <a:txBody>
                    <a:bodyPr/>
                    <a:lstStyle/>
                    <a:p>
                      <a:r>
                        <a:rPr lang="en-US" sz="1600" b="1" dirty="0">
                          <a:latin typeface="Corbel" panose="020B0503020204020204" pitchFamily="34" charset="0"/>
                        </a:rPr>
                        <a:t>DESCRIPTION:</a:t>
                      </a:r>
                    </a:p>
                    <a:p>
                      <a:r>
                        <a:rPr lang="en-US" sz="1600" dirty="0">
                          <a:latin typeface="Corbel" panose="020B0503020204020204" pitchFamily="34" charset="0"/>
                        </a:rPr>
                        <a:t>Consultant LOLE study which calculates the required Planning Reserve Margin, wind capacity value, and requirements for storage durations for capacity for the NSP system.</a:t>
                      </a:r>
                      <a:endParaRPr lang="en-CA" sz="1600" dirty="0">
                        <a:latin typeface="Corbel" panose="020B0503020204020204" pitchFamily="34" charset="0"/>
                      </a:endParaRPr>
                    </a:p>
                  </a:txBody>
                  <a:tcPr anchor="ctr"/>
                </a:tc>
                <a:extLst>
                  <a:ext uri="{0D108BD9-81ED-4DB2-BD59-A6C34878D82A}">
                    <a16:rowId xmlns:a16="http://schemas.microsoft.com/office/drawing/2014/main" val="3230193573"/>
                  </a:ext>
                </a:extLst>
              </a:tr>
              <a:tr h="371624">
                <a:tc>
                  <a:txBody>
                    <a:bodyPr/>
                    <a:lstStyle/>
                    <a:p>
                      <a:r>
                        <a:rPr lang="en-US" sz="1600" b="1" dirty="0">
                          <a:latin typeface="Corbel" panose="020B0503020204020204" pitchFamily="34" charset="0"/>
                        </a:rPr>
                        <a:t>DELIVERABLE TYPE</a:t>
                      </a:r>
                      <a:r>
                        <a:rPr lang="en-US" sz="1600" dirty="0">
                          <a:latin typeface="Corbel" panose="020B0503020204020204" pitchFamily="34" charset="0"/>
                        </a:rPr>
                        <a:t>: Report</a:t>
                      </a:r>
                    </a:p>
                  </a:txBody>
                  <a:tcPr anchor="ctr"/>
                </a:tc>
                <a:extLst>
                  <a:ext uri="{0D108BD9-81ED-4DB2-BD59-A6C34878D82A}">
                    <a16:rowId xmlns:a16="http://schemas.microsoft.com/office/drawing/2014/main" val="4151992283"/>
                  </a:ext>
                </a:extLst>
              </a:tr>
              <a:tr h="370840">
                <a:tc>
                  <a:txBody>
                    <a:bodyPr/>
                    <a:lstStyle/>
                    <a:p>
                      <a:pPr algn="ctr"/>
                      <a:r>
                        <a:rPr lang="en-US" sz="1600" b="1" dirty="0">
                          <a:solidFill>
                            <a:schemeClr val="bg1"/>
                          </a:solidFill>
                          <a:latin typeface="Corbel" panose="020B0503020204020204" pitchFamily="34" charset="0"/>
                        </a:rPr>
                        <a:t>STATUS: ON TRACK</a:t>
                      </a:r>
                      <a:endParaRPr lang="en-CA" sz="1600" b="1" dirty="0">
                        <a:solidFill>
                          <a:schemeClr val="bg1"/>
                        </a:solidFill>
                        <a:latin typeface="Corbel" panose="020B0503020204020204" pitchFamily="34" charset="0"/>
                      </a:endParaRPr>
                    </a:p>
                  </a:txBody>
                  <a:tcPr anchor="ctr">
                    <a:solidFill>
                      <a:srgbClr val="00B050"/>
                    </a:solidFill>
                  </a:tcPr>
                </a:tc>
                <a:extLst>
                  <a:ext uri="{0D108BD9-81ED-4DB2-BD59-A6C34878D82A}">
                    <a16:rowId xmlns:a16="http://schemas.microsoft.com/office/drawing/2014/main" val="1507804482"/>
                  </a:ext>
                </a:extLst>
              </a:tr>
            </a:tbl>
          </a:graphicData>
        </a:graphic>
      </p:graphicFrame>
      <p:graphicFrame>
        <p:nvGraphicFramePr>
          <p:cNvPr id="11" name="Table 10">
            <a:extLst>
              <a:ext uri="{FF2B5EF4-FFF2-40B4-BE49-F238E27FC236}">
                <a16:creationId xmlns:a16="http://schemas.microsoft.com/office/drawing/2014/main" id="{1277D59B-3430-4F93-AE6A-BF32966D9E35}"/>
              </a:ext>
            </a:extLst>
          </p:cNvPr>
          <p:cNvGraphicFramePr>
            <a:graphicFrameLocks noGrp="1"/>
          </p:cNvGraphicFramePr>
          <p:nvPr/>
        </p:nvGraphicFramePr>
        <p:xfrm>
          <a:off x="1833608" y="3440772"/>
          <a:ext cx="5629183" cy="2423944"/>
        </p:xfrm>
        <a:graphic>
          <a:graphicData uri="http://schemas.openxmlformats.org/drawingml/2006/table">
            <a:tbl>
              <a:tblPr firstRow="1" bandRow="1">
                <a:tableStyleId>{21E4AEA4-8DFA-4A89-87EB-49C32662AFE0}</a:tableStyleId>
              </a:tblPr>
              <a:tblGrid>
                <a:gridCol w="5629183">
                  <a:extLst>
                    <a:ext uri="{9D8B030D-6E8A-4147-A177-3AD203B41FA5}">
                      <a16:colId xmlns:a16="http://schemas.microsoft.com/office/drawing/2014/main" val="1583717333"/>
                    </a:ext>
                  </a:extLst>
                </a:gridCol>
              </a:tblGrid>
              <a:tr h="370840">
                <a:tc>
                  <a:txBody>
                    <a:bodyPr/>
                    <a:lstStyle/>
                    <a:p>
                      <a:pPr algn="ctr"/>
                      <a:r>
                        <a:rPr lang="en-US" dirty="0">
                          <a:latin typeface="Corbel" panose="020B0503020204020204" pitchFamily="34" charset="0"/>
                        </a:rPr>
                        <a:t>2. Supply Options Study</a:t>
                      </a:r>
                      <a:endParaRPr lang="en-CA" dirty="0">
                        <a:latin typeface="Corbel" panose="020B0503020204020204" pitchFamily="34" charset="0"/>
                      </a:endParaRPr>
                    </a:p>
                  </a:txBody>
                  <a:tcPr/>
                </a:tc>
                <a:extLst>
                  <a:ext uri="{0D108BD9-81ED-4DB2-BD59-A6C34878D82A}">
                    <a16:rowId xmlns:a16="http://schemas.microsoft.com/office/drawing/2014/main" val="2798573960"/>
                  </a:ext>
                </a:extLst>
              </a:tr>
              <a:tr h="370840">
                <a:tc>
                  <a:txBody>
                    <a:bodyPr/>
                    <a:lstStyle/>
                    <a:p>
                      <a:r>
                        <a:rPr lang="en-US" sz="1600" b="1" dirty="0">
                          <a:latin typeface="Corbel" panose="020B0503020204020204" pitchFamily="34" charset="0"/>
                        </a:rPr>
                        <a:t>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Corbel" panose="020B0503020204020204" pitchFamily="34" charset="0"/>
                        </a:rPr>
                        <a:t>Consultant study which estimates the initial and sustaining costs and performance of new bulk grid supply options and future trends. NSP study of expected sustaining capital and performance of existing assets. </a:t>
                      </a:r>
                      <a:endParaRPr lang="en-CA" sz="1600" dirty="0">
                        <a:latin typeface="Corbel" panose="020B0503020204020204" pitchFamily="34" charset="0"/>
                      </a:endParaRPr>
                    </a:p>
                  </a:txBody>
                  <a:tcPr anchor="ctr"/>
                </a:tc>
                <a:extLst>
                  <a:ext uri="{0D108BD9-81ED-4DB2-BD59-A6C34878D82A}">
                    <a16:rowId xmlns:a16="http://schemas.microsoft.com/office/drawing/2014/main" val="3230193573"/>
                  </a:ext>
                </a:extLst>
              </a:tr>
              <a:tr h="371624">
                <a:tc>
                  <a:txBody>
                    <a:bodyPr/>
                    <a:lstStyle/>
                    <a:p>
                      <a:r>
                        <a:rPr lang="en-US" sz="1600" b="1" dirty="0">
                          <a:latin typeface="Corbel" panose="020B0503020204020204" pitchFamily="34" charset="0"/>
                        </a:rPr>
                        <a:t>DELIVERABLE TYPE</a:t>
                      </a:r>
                      <a:r>
                        <a:rPr lang="en-US" sz="1600" dirty="0">
                          <a:latin typeface="Corbel" panose="020B0503020204020204" pitchFamily="34" charset="0"/>
                        </a:rPr>
                        <a:t>: Report</a:t>
                      </a:r>
                    </a:p>
                  </a:txBody>
                  <a:tcPr anchor="ctr"/>
                </a:tc>
                <a:extLst>
                  <a:ext uri="{0D108BD9-81ED-4DB2-BD59-A6C34878D82A}">
                    <a16:rowId xmlns:a16="http://schemas.microsoft.com/office/drawing/2014/main" val="4151992283"/>
                  </a:ext>
                </a:extLst>
              </a:tr>
              <a:tr h="370840">
                <a:tc>
                  <a:txBody>
                    <a:bodyPr/>
                    <a:lstStyle/>
                    <a:p>
                      <a:pPr algn="ctr"/>
                      <a:r>
                        <a:rPr lang="en-US" sz="1600" b="1" dirty="0">
                          <a:solidFill>
                            <a:schemeClr val="bg1"/>
                          </a:solidFill>
                          <a:latin typeface="Corbel" panose="020B0503020204020204" pitchFamily="34" charset="0"/>
                        </a:rPr>
                        <a:t>STATUS: ON TRACK</a:t>
                      </a:r>
                      <a:endParaRPr lang="en-CA" sz="1600" b="1" dirty="0">
                        <a:solidFill>
                          <a:schemeClr val="bg1"/>
                        </a:solidFill>
                        <a:latin typeface="Corbel" panose="020B0503020204020204" pitchFamily="34" charset="0"/>
                      </a:endParaRPr>
                    </a:p>
                  </a:txBody>
                  <a:tcPr anchor="ctr">
                    <a:solidFill>
                      <a:srgbClr val="00B050"/>
                    </a:solidFill>
                  </a:tcPr>
                </a:tc>
                <a:extLst>
                  <a:ext uri="{0D108BD9-81ED-4DB2-BD59-A6C34878D82A}">
                    <a16:rowId xmlns:a16="http://schemas.microsoft.com/office/drawing/2014/main" val="1507804482"/>
                  </a:ext>
                </a:extLst>
              </a:tr>
            </a:tbl>
          </a:graphicData>
        </a:graphic>
      </p:graphicFrame>
    </p:spTree>
    <p:extLst>
      <p:ext uri="{BB962C8B-B14F-4D97-AF65-F5344CB8AC3E}">
        <p14:creationId xmlns:p14="http://schemas.microsoft.com/office/powerpoint/2010/main" val="87927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0754B6-3FCA-4033-BE8F-0B466BDE332D}"/>
              </a:ext>
            </a:extLst>
          </p:cNvPr>
          <p:cNvSpPr>
            <a:spLocks noGrp="1"/>
          </p:cNvSpPr>
          <p:nvPr>
            <p:ph type="sldNum" sz="quarter" idx="4"/>
          </p:nvPr>
        </p:nvSpPr>
        <p:spPr/>
        <p:txBody>
          <a:bodyPr/>
          <a:lstStyle/>
          <a:p>
            <a:fld id="{A8803B2A-05A4-44AC-A1FB-19F97B092367}" type="slidenum">
              <a:rPr lang="en-CA" smtClean="0"/>
              <a:t>6</a:t>
            </a:fld>
            <a:endParaRPr lang="en-CA"/>
          </a:p>
        </p:txBody>
      </p:sp>
      <p:sp>
        <p:nvSpPr>
          <p:cNvPr id="3" name="Title 2">
            <a:extLst>
              <a:ext uri="{FF2B5EF4-FFF2-40B4-BE49-F238E27FC236}">
                <a16:creationId xmlns:a16="http://schemas.microsoft.com/office/drawing/2014/main" id="{00B9F458-F00D-4BD0-A60C-AAB5A701E1C0}"/>
              </a:ext>
            </a:extLst>
          </p:cNvPr>
          <p:cNvSpPr>
            <a:spLocks noGrp="1"/>
          </p:cNvSpPr>
          <p:nvPr>
            <p:ph type="title"/>
          </p:nvPr>
        </p:nvSpPr>
        <p:spPr/>
        <p:txBody>
          <a:bodyPr/>
          <a:lstStyle/>
          <a:p>
            <a:r>
              <a:rPr lang="en-US" dirty="0"/>
              <a:t>NSP Pre-IRP Deliverables</a:t>
            </a:r>
            <a:endParaRPr lang="en-CA" dirty="0"/>
          </a:p>
        </p:txBody>
      </p:sp>
      <p:sp>
        <p:nvSpPr>
          <p:cNvPr id="6" name="Rectangle 5">
            <a:extLst>
              <a:ext uri="{FF2B5EF4-FFF2-40B4-BE49-F238E27FC236}">
                <a16:creationId xmlns:a16="http://schemas.microsoft.com/office/drawing/2014/main" id="{D93DA45B-B784-446B-A6A9-60C4AA95E3AA}"/>
              </a:ext>
            </a:extLst>
          </p:cNvPr>
          <p:cNvSpPr/>
          <p:nvPr/>
        </p:nvSpPr>
        <p:spPr>
          <a:xfrm rot="5400000">
            <a:off x="8212088" y="2039888"/>
            <a:ext cx="1559024" cy="304800"/>
          </a:xfrm>
          <a:prstGeom prst="rect">
            <a:avLst/>
          </a:prstGeom>
          <a:solidFill>
            <a:schemeClr val="accent2">
              <a:lumMod val="75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7" name="Rectangle 6">
            <a:extLst>
              <a:ext uri="{FF2B5EF4-FFF2-40B4-BE49-F238E27FC236}">
                <a16:creationId xmlns:a16="http://schemas.microsoft.com/office/drawing/2014/main" id="{D9A8DBF8-FB1E-4F9E-B8A4-F33BE4D5286A}"/>
              </a:ext>
            </a:extLst>
          </p:cNvPr>
          <p:cNvSpPr/>
          <p:nvPr/>
        </p:nvSpPr>
        <p:spPr>
          <a:xfrm rot="5400000">
            <a:off x="8285212" y="553988"/>
            <a:ext cx="1412776"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sp>
        <p:nvSpPr>
          <p:cNvPr id="8" name="Rectangle 7">
            <a:extLst>
              <a:ext uri="{FF2B5EF4-FFF2-40B4-BE49-F238E27FC236}">
                <a16:creationId xmlns:a16="http://schemas.microsoft.com/office/drawing/2014/main" id="{AE8C0A52-858C-4E8F-8A7E-36DFDE977BCA}"/>
              </a:ext>
            </a:extLst>
          </p:cNvPr>
          <p:cNvSpPr/>
          <p:nvPr/>
        </p:nvSpPr>
        <p:spPr>
          <a:xfrm rot="5400000">
            <a:off x="8212088" y="3598912"/>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graphicFrame>
        <p:nvGraphicFramePr>
          <p:cNvPr id="9" name="Table 8">
            <a:extLst>
              <a:ext uri="{FF2B5EF4-FFF2-40B4-BE49-F238E27FC236}">
                <a16:creationId xmlns:a16="http://schemas.microsoft.com/office/drawing/2014/main" id="{D56433F7-6D2E-4014-A5F0-5896D7833FF4}"/>
              </a:ext>
            </a:extLst>
          </p:cNvPr>
          <p:cNvGraphicFramePr>
            <a:graphicFrameLocks noGrp="1"/>
          </p:cNvGraphicFramePr>
          <p:nvPr>
            <p:extLst>
              <p:ext uri="{D42A27DB-BD31-4B8C-83A1-F6EECF244321}">
                <p14:modId xmlns:p14="http://schemas.microsoft.com/office/powerpoint/2010/main" val="1170471888"/>
              </p:ext>
            </p:extLst>
          </p:nvPr>
        </p:nvGraphicFramePr>
        <p:xfrm>
          <a:off x="1833608" y="1123045"/>
          <a:ext cx="5629183" cy="1936264"/>
        </p:xfrm>
        <a:graphic>
          <a:graphicData uri="http://schemas.openxmlformats.org/drawingml/2006/table">
            <a:tbl>
              <a:tblPr firstRow="1" bandRow="1">
                <a:tableStyleId>{21E4AEA4-8DFA-4A89-87EB-49C32662AFE0}</a:tableStyleId>
              </a:tblPr>
              <a:tblGrid>
                <a:gridCol w="5629183">
                  <a:extLst>
                    <a:ext uri="{9D8B030D-6E8A-4147-A177-3AD203B41FA5}">
                      <a16:colId xmlns:a16="http://schemas.microsoft.com/office/drawing/2014/main" val="1583717333"/>
                    </a:ext>
                  </a:extLst>
                </a:gridCol>
              </a:tblGrid>
              <a:tr h="370840">
                <a:tc>
                  <a:txBody>
                    <a:bodyPr/>
                    <a:lstStyle/>
                    <a:p>
                      <a:pPr algn="ctr"/>
                      <a:r>
                        <a:rPr lang="en-US" dirty="0">
                          <a:latin typeface="Corbel" panose="020B0503020204020204" pitchFamily="34" charset="0"/>
                        </a:rPr>
                        <a:t>3. Demand Response Assumptions</a:t>
                      </a:r>
                      <a:endParaRPr lang="en-CA" dirty="0">
                        <a:latin typeface="Corbel" panose="020B0503020204020204" pitchFamily="34" charset="0"/>
                      </a:endParaRPr>
                    </a:p>
                  </a:txBody>
                  <a:tcPr/>
                </a:tc>
                <a:extLst>
                  <a:ext uri="{0D108BD9-81ED-4DB2-BD59-A6C34878D82A}">
                    <a16:rowId xmlns:a16="http://schemas.microsoft.com/office/drawing/2014/main" val="2798573960"/>
                  </a:ext>
                </a:extLst>
              </a:tr>
              <a:tr h="370840">
                <a:tc>
                  <a:txBody>
                    <a:bodyPr/>
                    <a:lstStyle/>
                    <a:p>
                      <a:r>
                        <a:rPr lang="en-US" sz="1600" b="1" dirty="0">
                          <a:latin typeface="Corbel" panose="020B0503020204020204" pitchFamily="34" charset="0"/>
                        </a:rPr>
                        <a:t>DESCRIPTION:</a:t>
                      </a:r>
                    </a:p>
                    <a:p>
                      <a:r>
                        <a:rPr lang="en-US" sz="1600" dirty="0">
                          <a:latin typeface="Corbel" panose="020B0503020204020204" pitchFamily="34" charset="0"/>
                        </a:rPr>
                        <a:t>Draft modeling assumptions (cost and load impacts) for 1 to 3 specific DR programs.</a:t>
                      </a:r>
                    </a:p>
                  </a:txBody>
                  <a:tcPr anchor="ctr"/>
                </a:tc>
                <a:extLst>
                  <a:ext uri="{0D108BD9-81ED-4DB2-BD59-A6C34878D82A}">
                    <a16:rowId xmlns:a16="http://schemas.microsoft.com/office/drawing/2014/main" val="3230193573"/>
                  </a:ext>
                </a:extLst>
              </a:tr>
              <a:tr h="371624">
                <a:tc>
                  <a:txBody>
                    <a:bodyPr/>
                    <a:lstStyle/>
                    <a:p>
                      <a:r>
                        <a:rPr lang="en-US" sz="1600" b="1" dirty="0">
                          <a:latin typeface="Corbel" panose="020B0503020204020204" pitchFamily="34" charset="0"/>
                        </a:rPr>
                        <a:t>DELIVERABLE TYPE</a:t>
                      </a:r>
                      <a:r>
                        <a:rPr lang="en-US" sz="1600" dirty="0">
                          <a:latin typeface="Corbel" panose="020B0503020204020204" pitchFamily="34" charset="0"/>
                        </a:rPr>
                        <a:t>: Assumptions Deck</a:t>
                      </a:r>
                    </a:p>
                  </a:txBody>
                  <a:tcPr anchor="ctr"/>
                </a:tc>
                <a:extLst>
                  <a:ext uri="{0D108BD9-81ED-4DB2-BD59-A6C34878D82A}">
                    <a16:rowId xmlns:a16="http://schemas.microsoft.com/office/drawing/2014/main" val="4151992283"/>
                  </a:ext>
                </a:extLst>
              </a:tr>
              <a:tr h="370840">
                <a:tc>
                  <a:txBody>
                    <a:bodyPr/>
                    <a:lstStyle/>
                    <a:p>
                      <a:pPr algn="ctr"/>
                      <a:r>
                        <a:rPr lang="en-US" sz="1600" b="1" dirty="0">
                          <a:solidFill>
                            <a:schemeClr val="bg1"/>
                          </a:solidFill>
                          <a:latin typeface="Corbel" panose="020B0503020204020204" pitchFamily="34" charset="0"/>
                        </a:rPr>
                        <a:t>STATUS: ON TRACK</a:t>
                      </a:r>
                      <a:endParaRPr lang="en-CA" sz="1600" b="1" dirty="0">
                        <a:solidFill>
                          <a:schemeClr val="bg1"/>
                        </a:solidFill>
                        <a:latin typeface="Corbel" panose="020B0503020204020204" pitchFamily="34" charset="0"/>
                      </a:endParaRPr>
                    </a:p>
                  </a:txBody>
                  <a:tcPr anchor="ctr">
                    <a:solidFill>
                      <a:srgbClr val="00B050"/>
                    </a:solidFill>
                  </a:tcPr>
                </a:tc>
                <a:extLst>
                  <a:ext uri="{0D108BD9-81ED-4DB2-BD59-A6C34878D82A}">
                    <a16:rowId xmlns:a16="http://schemas.microsoft.com/office/drawing/2014/main" val="1507804482"/>
                  </a:ext>
                </a:extLst>
              </a:tr>
            </a:tbl>
          </a:graphicData>
        </a:graphic>
      </p:graphicFrame>
      <p:graphicFrame>
        <p:nvGraphicFramePr>
          <p:cNvPr id="11" name="Table 10">
            <a:extLst>
              <a:ext uri="{FF2B5EF4-FFF2-40B4-BE49-F238E27FC236}">
                <a16:creationId xmlns:a16="http://schemas.microsoft.com/office/drawing/2014/main" id="{1277D59B-3430-4F93-AE6A-BF32966D9E35}"/>
              </a:ext>
            </a:extLst>
          </p:cNvPr>
          <p:cNvGraphicFramePr>
            <a:graphicFrameLocks noGrp="1"/>
          </p:cNvGraphicFramePr>
          <p:nvPr>
            <p:extLst>
              <p:ext uri="{D42A27DB-BD31-4B8C-83A1-F6EECF244321}">
                <p14:modId xmlns:p14="http://schemas.microsoft.com/office/powerpoint/2010/main" val="3120331147"/>
              </p:ext>
            </p:extLst>
          </p:nvPr>
        </p:nvGraphicFramePr>
        <p:xfrm>
          <a:off x="1833608" y="3440772"/>
          <a:ext cx="5629183" cy="2180104"/>
        </p:xfrm>
        <a:graphic>
          <a:graphicData uri="http://schemas.openxmlformats.org/drawingml/2006/table">
            <a:tbl>
              <a:tblPr firstRow="1" bandRow="1">
                <a:tableStyleId>{21E4AEA4-8DFA-4A89-87EB-49C32662AFE0}</a:tableStyleId>
              </a:tblPr>
              <a:tblGrid>
                <a:gridCol w="5629183">
                  <a:extLst>
                    <a:ext uri="{9D8B030D-6E8A-4147-A177-3AD203B41FA5}">
                      <a16:colId xmlns:a16="http://schemas.microsoft.com/office/drawing/2014/main" val="1583717333"/>
                    </a:ext>
                  </a:extLst>
                </a:gridCol>
              </a:tblGrid>
              <a:tr h="370840">
                <a:tc>
                  <a:txBody>
                    <a:bodyPr/>
                    <a:lstStyle/>
                    <a:p>
                      <a:pPr algn="ctr"/>
                      <a:r>
                        <a:rPr lang="en-US" dirty="0">
                          <a:latin typeface="Corbel" panose="020B0503020204020204" pitchFamily="34" charset="0"/>
                        </a:rPr>
                        <a:t>4. Renewables Stability Study</a:t>
                      </a:r>
                      <a:endParaRPr lang="en-CA" dirty="0">
                        <a:latin typeface="Corbel" panose="020B0503020204020204" pitchFamily="34" charset="0"/>
                      </a:endParaRPr>
                    </a:p>
                  </a:txBody>
                  <a:tcPr/>
                </a:tc>
                <a:extLst>
                  <a:ext uri="{0D108BD9-81ED-4DB2-BD59-A6C34878D82A}">
                    <a16:rowId xmlns:a16="http://schemas.microsoft.com/office/drawing/2014/main" val="2798573960"/>
                  </a:ext>
                </a:extLst>
              </a:tr>
              <a:tr h="370840">
                <a:tc>
                  <a:txBody>
                    <a:bodyPr/>
                    <a:lstStyle/>
                    <a:p>
                      <a:r>
                        <a:rPr lang="en-US" sz="1600" b="1" dirty="0">
                          <a:latin typeface="Corbel" panose="020B0503020204020204" pitchFamily="34" charset="0"/>
                        </a:rPr>
                        <a:t>DESCRIPTION:</a:t>
                      </a:r>
                    </a:p>
                    <a:p>
                      <a:r>
                        <a:rPr lang="en-US" sz="1600" dirty="0">
                          <a:latin typeface="Corbel" panose="020B0503020204020204" pitchFamily="34" charset="0"/>
                        </a:rPr>
                        <a:t>Consultant report identifying transmission requirements and system design considerations for increased levels of renewables on the NSP grid based on technical system studies.</a:t>
                      </a:r>
                      <a:endParaRPr lang="en-CA" sz="1600" dirty="0">
                        <a:latin typeface="Corbel" panose="020B0503020204020204" pitchFamily="34" charset="0"/>
                      </a:endParaRPr>
                    </a:p>
                  </a:txBody>
                  <a:tcPr anchor="ctr"/>
                </a:tc>
                <a:extLst>
                  <a:ext uri="{0D108BD9-81ED-4DB2-BD59-A6C34878D82A}">
                    <a16:rowId xmlns:a16="http://schemas.microsoft.com/office/drawing/2014/main" val="3230193573"/>
                  </a:ext>
                </a:extLst>
              </a:tr>
              <a:tr h="371624">
                <a:tc>
                  <a:txBody>
                    <a:bodyPr/>
                    <a:lstStyle/>
                    <a:p>
                      <a:r>
                        <a:rPr lang="en-US" sz="1600" b="1" dirty="0">
                          <a:latin typeface="Corbel" panose="020B0503020204020204" pitchFamily="34" charset="0"/>
                        </a:rPr>
                        <a:t>DELIVERABLE TYPE</a:t>
                      </a:r>
                      <a:r>
                        <a:rPr lang="en-US" sz="1600" dirty="0">
                          <a:latin typeface="Corbel" panose="020B0503020204020204" pitchFamily="34" charset="0"/>
                        </a:rPr>
                        <a:t>: Report</a:t>
                      </a:r>
                    </a:p>
                  </a:txBody>
                  <a:tcPr anchor="ctr"/>
                </a:tc>
                <a:extLst>
                  <a:ext uri="{0D108BD9-81ED-4DB2-BD59-A6C34878D82A}">
                    <a16:rowId xmlns:a16="http://schemas.microsoft.com/office/drawing/2014/main" val="4151992283"/>
                  </a:ext>
                </a:extLst>
              </a:tr>
              <a:tr h="370840">
                <a:tc>
                  <a:txBody>
                    <a:bodyPr/>
                    <a:lstStyle/>
                    <a:p>
                      <a:pPr algn="ctr"/>
                      <a:r>
                        <a:rPr lang="en-US" sz="1600" b="1" dirty="0">
                          <a:solidFill>
                            <a:schemeClr val="bg1"/>
                          </a:solidFill>
                          <a:latin typeface="Corbel" panose="020B0503020204020204" pitchFamily="34" charset="0"/>
                        </a:rPr>
                        <a:t>STATUS: ON TRACK</a:t>
                      </a:r>
                      <a:endParaRPr lang="en-CA" sz="1600" b="1" dirty="0">
                        <a:solidFill>
                          <a:schemeClr val="bg1"/>
                        </a:solidFill>
                        <a:latin typeface="Corbel" panose="020B0503020204020204" pitchFamily="34" charset="0"/>
                      </a:endParaRPr>
                    </a:p>
                  </a:txBody>
                  <a:tcPr anchor="ctr">
                    <a:solidFill>
                      <a:srgbClr val="00B050"/>
                    </a:solidFill>
                  </a:tcPr>
                </a:tc>
                <a:extLst>
                  <a:ext uri="{0D108BD9-81ED-4DB2-BD59-A6C34878D82A}">
                    <a16:rowId xmlns:a16="http://schemas.microsoft.com/office/drawing/2014/main" val="1507804482"/>
                  </a:ext>
                </a:extLst>
              </a:tr>
            </a:tbl>
          </a:graphicData>
        </a:graphic>
      </p:graphicFrame>
    </p:spTree>
    <p:extLst>
      <p:ext uri="{BB962C8B-B14F-4D97-AF65-F5344CB8AC3E}">
        <p14:creationId xmlns:p14="http://schemas.microsoft.com/office/powerpoint/2010/main" val="314699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0754B6-3FCA-4033-BE8F-0B466BDE332D}"/>
              </a:ext>
            </a:extLst>
          </p:cNvPr>
          <p:cNvSpPr>
            <a:spLocks noGrp="1"/>
          </p:cNvSpPr>
          <p:nvPr>
            <p:ph type="sldNum" sz="quarter" idx="4"/>
          </p:nvPr>
        </p:nvSpPr>
        <p:spPr/>
        <p:txBody>
          <a:bodyPr/>
          <a:lstStyle/>
          <a:p>
            <a:fld id="{A8803B2A-05A4-44AC-A1FB-19F97B092367}" type="slidenum">
              <a:rPr lang="en-CA" smtClean="0"/>
              <a:t>7</a:t>
            </a:fld>
            <a:endParaRPr lang="en-CA"/>
          </a:p>
        </p:txBody>
      </p:sp>
      <p:sp>
        <p:nvSpPr>
          <p:cNvPr id="3" name="Title 2">
            <a:extLst>
              <a:ext uri="{FF2B5EF4-FFF2-40B4-BE49-F238E27FC236}">
                <a16:creationId xmlns:a16="http://schemas.microsoft.com/office/drawing/2014/main" id="{00B9F458-F00D-4BD0-A60C-AAB5A701E1C0}"/>
              </a:ext>
            </a:extLst>
          </p:cNvPr>
          <p:cNvSpPr>
            <a:spLocks noGrp="1"/>
          </p:cNvSpPr>
          <p:nvPr>
            <p:ph type="title"/>
          </p:nvPr>
        </p:nvSpPr>
        <p:spPr/>
        <p:txBody>
          <a:bodyPr/>
          <a:lstStyle/>
          <a:p>
            <a:r>
              <a:rPr lang="en-US" dirty="0"/>
              <a:t>NSP Pre-IRP Deliverables</a:t>
            </a:r>
            <a:endParaRPr lang="en-CA" dirty="0">
              <a:solidFill>
                <a:srgbClr val="FF0000"/>
              </a:solidFill>
            </a:endParaRPr>
          </a:p>
        </p:txBody>
      </p:sp>
      <p:sp>
        <p:nvSpPr>
          <p:cNvPr id="6" name="Rectangle 5">
            <a:extLst>
              <a:ext uri="{FF2B5EF4-FFF2-40B4-BE49-F238E27FC236}">
                <a16:creationId xmlns:a16="http://schemas.microsoft.com/office/drawing/2014/main" id="{D93DA45B-B784-446B-A6A9-60C4AA95E3AA}"/>
              </a:ext>
            </a:extLst>
          </p:cNvPr>
          <p:cNvSpPr/>
          <p:nvPr/>
        </p:nvSpPr>
        <p:spPr>
          <a:xfrm rot="5400000">
            <a:off x="8212088" y="2039888"/>
            <a:ext cx="1559024" cy="304800"/>
          </a:xfrm>
          <a:prstGeom prst="rect">
            <a:avLst/>
          </a:prstGeom>
          <a:solidFill>
            <a:schemeClr val="accent2">
              <a:lumMod val="75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7" name="Rectangle 6">
            <a:extLst>
              <a:ext uri="{FF2B5EF4-FFF2-40B4-BE49-F238E27FC236}">
                <a16:creationId xmlns:a16="http://schemas.microsoft.com/office/drawing/2014/main" id="{D9A8DBF8-FB1E-4F9E-B8A4-F33BE4D5286A}"/>
              </a:ext>
            </a:extLst>
          </p:cNvPr>
          <p:cNvSpPr/>
          <p:nvPr/>
        </p:nvSpPr>
        <p:spPr>
          <a:xfrm rot="5400000">
            <a:off x="8285212" y="553988"/>
            <a:ext cx="1412776"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sp>
        <p:nvSpPr>
          <p:cNvPr id="8" name="Rectangle 7">
            <a:extLst>
              <a:ext uri="{FF2B5EF4-FFF2-40B4-BE49-F238E27FC236}">
                <a16:creationId xmlns:a16="http://schemas.microsoft.com/office/drawing/2014/main" id="{AE8C0A52-858C-4E8F-8A7E-36DFDE977BCA}"/>
              </a:ext>
            </a:extLst>
          </p:cNvPr>
          <p:cNvSpPr/>
          <p:nvPr/>
        </p:nvSpPr>
        <p:spPr>
          <a:xfrm rot="5400000">
            <a:off x="8212088" y="3598912"/>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graphicFrame>
        <p:nvGraphicFramePr>
          <p:cNvPr id="13" name="Table 12">
            <a:extLst>
              <a:ext uri="{FF2B5EF4-FFF2-40B4-BE49-F238E27FC236}">
                <a16:creationId xmlns:a16="http://schemas.microsoft.com/office/drawing/2014/main" id="{4A2A4332-AB3D-4B5E-925D-699BDB06805D}"/>
              </a:ext>
            </a:extLst>
          </p:cNvPr>
          <p:cNvGraphicFramePr>
            <a:graphicFrameLocks noGrp="1"/>
          </p:cNvGraphicFramePr>
          <p:nvPr>
            <p:extLst/>
          </p:nvPr>
        </p:nvGraphicFramePr>
        <p:xfrm>
          <a:off x="58444" y="1132888"/>
          <a:ext cx="8763000" cy="4861560"/>
        </p:xfrm>
        <a:graphic>
          <a:graphicData uri="http://schemas.openxmlformats.org/drawingml/2006/table">
            <a:tbl>
              <a:tblPr firstRow="1" bandRow="1">
                <a:tableStyleId>{21E4AEA4-8DFA-4A89-87EB-49C32662AFE0}</a:tableStyleId>
              </a:tblPr>
              <a:tblGrid>
                <a:gridCol w="847078">
                  <a:extLst>
                    <a:ext uri="{9D8B030D-6E8A-4147-A177-3AD203B41FA5}">
                      <a16:colId xmlns:a16="http://schemas.microsoft.com/office/drawing/2014/main" val="3224283625"/>
                    </a:ext>
                  </a:extLst>
                </a:gridCol>
                <a:gridCol w="6337003">
                  <a:extLst>
                    <a:ext uri="{9D8B030D-6E8A-4147-A177-3AD203B41FA5}">
                      <a16:colId xmlns:a16="http://schemas.microsoft.com/office/drawing/2014/main" val="3562389375"/>
                    </a:ext>
                  </a:extLst>
                </a:gridCol>
                <a:gridCol w="1578919">
                  <a:extLst>
                    <a:ext uri="{9D8B030D-6E8A-4147-A177-3AD203B41FA5}">
                      <a16:colId xmlns:a16="http://schemas.microsoft.com/office/drawing/2014/main" val="3113518764"/>
                    </a:ext>
                  </a:extLst>
                </a:gridCol>
              </a:tblGrid>
              <a:tr h="250058">
                <a:tc>
                  <a:txBody>
                    <a:bodyPr/>
                    <a:lstStyle/>
                    <a:p>
                      <a:r>
                        <a:rPr lang="en-US" sz="1200" dirty="0">
                          <a:latin typeface="Corbel" panose="020B0503020204020204" pitchFamily="34" charset="0"/>
                        </a:rPr>
                        <a:t>Party</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Recommendation</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Expected Delivery</a:t>
                      </a:r>
                      <a:endParaRPr lang="en-CA" sz="1200" dirty="0">
                        <a:latin typeface="Corbel" panose="020B0503020204020204" pitchFamily="34" charset="0"/>
                      </a:endParaRPr>
                    </a:p>
                  </a:txBody>
                  <a:tcPr/>
                </a:tc>
                <a:extLst>
                  <a:ext uri="{0D108BD9-81ED-4DB2-BD59-A6C34878D82A}">
                    <a16:rowId xmlns:a16="http://schemas.microsoft.com/office/drawing/2014/main" val="2909613298"/>
                  </a:ext>
                </a:extLst>
              </a:tr>
              <a:tr h="370840">
                <a:tc rowSpan="9">
                  <a:txBody>
                    <a:bodyPr/>
                    <a:lstStyle/>
                    <a:p>
                      <a:pPr algn="ctr"/>
                      <a:r>
                        <a:rPr lang="en-US" sz="1400" b="1" dirty="0">
                          <a:latin typeface="Corbel" panose="020B0503020204020204" pitchFamily="34" charset="0"/>
                        </a:rPr>
                        <a:t>Synapse</a:t>
                      </a:r>
                      <a:endParaRPr lang="en-CA" sz="1400" b="1" dirty="0">
                        <a:latin typeface="Corbel" panose="020B0503020204020204" pitchFamily="34" charset="0"/>
                      </a:endParaRPr>
                    </a:p>
                  </a:txBody>
                  <a:tcPr anchor="ctr"/>
                </a:tc>
                <a:tc>
                  <a:txBody>
                    <a:bodyPr/>
                    <a:lstStyle/>
                    <a:p>
                      <a:r>
                        <a:rPr lang="en-US" sz="1200" dirty="0">
                          <a:latin typeface="Corbel" panose="020B0503020204020204" pitchFamily="34" charset="0"/>
                        </a:rPr>
                        <a:t>1. Confirm costs and achievable potential for incremental energy efficiency. </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E1 Potential Study</a:t>
                      </a:r>
                      <a:endParaRPr lang="en-CA" sz="1200" dirty="0">
                        <a:latin typeface="Corbel" panose="020B0503020204020204" pitchFamily="34" charset="0"/>
                      </a:endParaRPr>
                    </a:p>
                  </a:txBody>
                  <a:tcPr/>
                </a:tc>
                <a:extLst>
                  <a:ext uri="{0D108BD9-81ED-4DB2-BD59-A6C34878D82A}">
                    <a16:rowId xmlns:a16="http://schemas.microsoft.com/office/drawing/2014/main" val="4239524633"/>
                  </a:ext>
                </a:extLst>
              </a:tr>
              <a:tr h="370840">
                <a:tc vMerge="1">
                  <a:txBody>
                    <a:bodyPr/>
                    <a:lstStyle/>
                    <a:p>
                      <a:endParaRPr lang="en-CA" sz="1400" dirty="0">
                        <a:latin typeface="Corbel" panose="020B0503020204020204" pitchFamily="34" charset="0"/>
                      </a:endParaRPr>
                    </a:p>
                  </a:txBody>
                  <a:tcPr/>
                </a:tc>
                <a:tc>
                  <a:txBody>
                    <a:bodyPr/>
                    <a:lstStyle/>
                    <a:p>
                      <a:r>
                        <a:rPr lang="en-US" sz="1200" dirty="0">
                          <a:latin typeface="Corbel" panose="020B0503020204020204" pitchFamily="34" charset="0"/>
                        </a:rPr>
                        <a:t>2. Determine costs and achievable potential for peak-load reducing demand response. Construct specific cost and quantity curves to allow for either resource selection (in </a:t>
                      </a:r>
                      <a:r>
                        <a:rPr lang="en-US" sz="1200" dirty="0" err="1">
                          <a:latin typeface="Corbel" panose="020B0503020204020204" pitchFamily="34" charset="0"/>
                        </a:rPr>
                        <a:t>Plexos</a:t>
                      </a:r>
                      <a:r>
                        <a:rPr lang="en-US" sz="1200" dirty="0">
                          <a:latin typeface="Corbel" panose="020B0503020204020204" pitchFamily="34" charset="0"/>
                        </a:rPr>
                        <a:t>) based on specific demand side resources, or scenario analysis utilizing alternative peak load and annual energy projections.</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DR Assumptions and/or E1 Potential Study</a:t>
                      </a:r>
                      <a:endParaRPr lang="en-CA" sz="1200" dirty="0">
                        <a:latin typeface="Corbel" panose="020B0503020204020204" pitchFamily="34" charset="0"/>
                      </a:endParaRPr>
                    </a:p>
                  </a:txBody>
                  <a:tcPr/>
                </a:tc>
                <a:extLst>
                  <a:ext uri="{0D108BD9-81ED-4DB2-BD59-A6C34878D82A}">
                    <a16:rowId xmlns:a16="http://schemas.microsoft.com/office/drawing/2014/main" val="3621303571"/>
                  </a:ext>
                </a:extLst>
              </a:tr>
              <a:tr h="370840">
                <a:tc vMerge="1">
                  <a:txBody>
                    <a:bodyPr/>
                    <a:lstStyle/>
                    <a:p>
                      <a:endParaRPr lang="en-CA" sz="1400">
                        <a:latin typeface="Corbel" panose="020B0503020204020204" pitchFamily="34" charset="0"/>
                      </a:endParaRPr>
                    </a:p>
                  </a:txBody>
                  <a:tcPr/>
                </a:tc>
                <a:tc>
                  <a:txBody>
                    <a:bodyPr/>
                    <a:lstStyle/>
                    <a:p>
                      <a:r>
                        <a:rPr lang="en-US" sz="1200" dirty="0">
                          <a:latin typeface="Corbel" panose="020B0503020204020204" pitchFamily="34" charset="0"/>
                        </a:rPr>
                        <a:t>3. Monitor and comprehensively investigate costs for bulk-scale battery storage of different durations.</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Supply Options Study &amp; Capacity Study</a:t>
                      </a:r>
                      <a:endParaRPr lang="en-CA" sz="1200" dirty="0">
                        <a:latin typeface="Corbel" panose="020B0503020204020204" pitchFamily="34" charset="0"/>
                      </a:endParaRPr>
                    </a:p>
                  </a:txBody>
                  <a:tcPr/>
                </a:tc>
                <a:extLst>
                  <a:ext uri="{0D108BD9-81ED-4DB2-BD59-A6C34878D82A}">
                    <a16:rowId xmlns:a16="http://schemas.microsoft.com/office/drawing/2014/main" val="1763131558"/>
                  </a:ext>
                </a:extLst>
              </a:tr>
              <a:tr h="370840">
                <a:tc vMerge="1">
                  <a:txBody>
                    <a:bodyPr/>
                    <a:lstStyle/>
                    <a:p>
                      <a:endParaRPr lang="en-CA" sz="1400">
                        <a:latin typeface="Corbel" panose="020B0503020204020204" pitchFamily="34" charset="0"/>
                      </a:endParaRPr>
                    </a:p>
                  </a:txBody>
                  <a:tcPr/>
                </a:tc>
                <a:tc>
                  <a:txBody>
                    <a:bodyPr/>
                    <a:lstStyle/>
                    <a:p>
                      <a:r>
                        <a:rPr lang="en-US" sz="1200" dirty="0">
                          <a:latin typeface="Corbel" panose="020B0503020204020204" pitchFamily="34" charset="0"/>
                        </a:rPr>
                        <a:t>4. Monitor, track and project sustaining capital costs for the thermal fleet. </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Supply Options Study </a:t>
                      </a:r>
                      <a:endParaRPr lang="en-CA" sz="1200" dirty="0">
                        <a:latin typeface="Corbel" panose="020B0503020204020204" pitchFamily="34" charset="0"/>
                      </a:endParaRPr>
                    </a:p>
                  </a:txBody>
                  <a:tcPr/>
                </a:tc>
                <a:extLst>
                  <a:ext uri="{0D108BD9-81ED-4DB2-BD59-A6C34878D82A}">
                    <a16:rowId xmlns:a16="http://schemas.microsoft.com/office/drawing/2014/main" val="2827038775"/>
                  </a:ext>
                </a:extLst>
              </a:tr>
              <a:tr h="370840">
                <a:tc vMerge="1">
                  <a:txBody>
                    <a:bodyPr/>
                    <a:lstStyle/>
                    <a:p>
                      <a:endParaRPr lang="en-CA" sz="1400">
                        <a:latin typeface="Corbel" panose="020B0503020204020204" pitchFamily="34" charset="0"/>
                      </a:endParaRPr>
                    </a:p>
                  </a:txBody>
                  <a:tcPr/>
                </a:tc>
                <a:tc>
                  <a:txBody>
                    <a:bodyPr/>
                    <a:lstStyle/>
                    <a:p>
                      <a:r>
                        <a:rPr lang="en-US" sz="1200" dirty="0">
                          <a:latin typeface="Corbel" panose="020B0503020204020204" pitchFamily="34" charset="0"/>
                        </a:rPr>
                        <a:t>5. Establish requirements to allow increased levels of wind on NSPI system. … NSPI should determine, with specificity, the set of technical improvements required to allow different increments of additional wind on their system. </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Renewables Stability Study</a:t>
                      </a:r>
                      <a:endParaRPr lang="en-CA" sz="1200" dirty="0">
                        <a:latin typeface="Corbel" panose="020B0503020204020204" pitchFamily="34" charset="0"/>
                      </a:endParaRPr>
                    </a:p>
                  </a:txBody>
                  <a:tcPr/>
                </a:tc>
                <a:extLst>
                  <a:ext uri="{0D108BD9-81ED-4DB2-BD59-A6C34878D82A}">
                    <a16:rowId xmlns:a16="http://schemas.microsoft.com/office/drawing/2014/main" val="2110676007"/>
                  </a:ext>
                </a:extLst>
              </a:tr>
              <a:tr h="370840">
                <a:tc vMerge="1">
                  <a:txBody>
                    <a:bodyPr/>
                    <a:lstStyle/>
                    <a:p>
                      <a:endParaRPr lang="en-CA" sz="1400" dirty="0">
                        <a:latin typeface="Corbel" panose="020B0503020204020204" pitchFamily="34" charset="0"/>
                      </a:endParaRPr>
                    </a:p>
                  </a:txBody>
                  <a:tcPr/>
                </a:tc>
                <a:tc>
                  <a:txBody>
                    <a:bodyPr/>
                    <a:lstStyle/>
                    <a:p>
                      <a:r>
                        <a:rPr lang="en-US" sz="1200" dirty="0">
                          <a:latin typeface="Corbel" panose="020B0503020204020204" pitchFamily="34" charset="0"/>
                        </a:rPr>
                        <a:t>6. Continue joint dispatch efforts and investigate increased planning, unit commitment and reserve sharing opportunities with New Brunswick, Newfoundland and Prince Edward Island. </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Operations &amp; Regional Studies </a:t>
                      </a:r>
                      <a:endParaRPr lang="en-CA" sz="1200" dirty="0">
                        <a:latin typeface="Corbel" panose="020B0503020204020204" pitchFamily="34" charset="0"/>
                      </a:endParaRPr>
                    </a:p>
                  </a:txBody>
                  <a:tcPr/>
                </a:tc>
                <a:extLst>
                  <a:ext uri="{0D108BD9-81ED-4DB2-BD59-A6C34878D82A}">
                    <a16:rowId xmlns:a16="http://schemas.microsoft.com/office/drawing/2014/main" val="112582718"/>
                  </a:ext>
                </a:extLst>
              </a:tr>
              <a:tr h="370840">
                <a:tc vMerge="1">
                  <a:txBody>
                    <a:bodyPr/>
                    <a:lstStyle/>
                    <a:p>
                      <a:endParaRPr lang="en-CA" sz="1400" dirty="0">
                        <a:latin typeface="Corbel" panose="020B0503020204020204" pitchFamily="34" charset="0"/>
                      </a:endParaRPr>
                    </a:p>
                  </a:txBody>
                  <a:tcPr/>
                </a:tc>
                <a:tc>
                  <a:txBody>
                    <a:bodyPr/>
                    <a:lstStyle/>
                    <a:p>
                      <a:r>
                        <a:rPr lang="en-US" sz="1200" dirty="0">
                          <a:latin typeface="Corbel" panose="020B0503020204020204" pitchFamily="34" charset="0"/>
                        </a:rPr>
                        <a:t>7. Determine the capacity and unit commitment requirements needed in association with the Tufts Cove thermal units, to allow appropriate parameterization in </a:t>
                      </a:r>
                      <a:r>
                        <a:rPr lang="en-US" sz="1200" dirty="0" err="1">
                          <a:latin typeface="Corbel" panose="020B0503020204020204" pitchFamily="34" charset="0"/>
                        </a:rPr>
                        <a:t>Plexos</a:t>
                      </a:r>
                      <a:r>
                        <a:rPr lang="en-US" sz="1200" dirty="0">
                          <a:latin typeface="Corbel" panose="020B0503020204020204" pitchFamily="34" charset="0"/>
                        </a:rPr>
                        <a:t> to enable possible economic retirement. </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Supply Options Study &amp; IRP Assumptions</a:t>
                      </a:r>
                      <a:endParaRPr lang="en-CA" sz="1200" dirty="0">
                        <a:latin typeface="Corbel" panose="020B0503020204020204" pitchFamily="34" charset="0"/>
                      </a:endParaRPr>
                    </a:p>
                  </a:txBody>
                  <a:tcPr/>
                </a:tc>
                <a:extLst>
                  <a:ext uri="{0D108BD9-81ED-4DB2-BD59-A6C34878D82A}">
                    <a16:rowId xmlns:a16="http://schemas.microsoft.com/office/drawing/2014/main" val="845054432"/>
                  </a:ext>
                </a:extLst>
              </a:tr>
              <a:tr h="370840">
                <a:tc vMerge="1">
                  <a:txBody>
                    <a:bodyPr/>
                    <a:lstStyle/>
                    <a:p>
                      <a:endParaRPr lang="en-CA" sz="1400" dirty="0">
                        <a:latin typeface="Corbel" panose="020B0503020204020204" pitchFamily="34" charset="0"/>
                      </a:endParaRPr>
                    </a:p>
                  </a:txBody>
                  <a:tcPr/>
                </a:tc>
                <a:tc>
                  <a:txBody>
                    <a:bodyPr/>
                    <a:lstStyle/>
                    <a:p>
                      <a:r>
                        <a:rPr lang="en-US" sz="1200" dirty="0">
                          <a:latin typeface="Corbel" panose="020B0503020204020204" pitchFamily="34" charset="0"/>
                        </a:rPr>
                        <a:t>8. Identify candidates for the “next” coal retirement alternative after </a:t>
                      </a:r>
                      <a:r>
                        <a:rPr lang="en-US" sz="1200" dirty="0" err="1">
                          <a:latin typeface="Corbel" panose="020B0503020204020204" pitchFamily="34" charset="0"/>
                        </a:rPr>
                        <a:t>Lingan</a:t>
                      </a:r>
                      <a:r>
                        <a:rPr lang="en-US" sz="1200" dirty="0">
                          <a:latin typeface="Corbel" panose="020B0503020204020204" pitchFamily="34" charset="0"/>
                        </a:rPr>
                        <a:t> 2. </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Supply Options Study &amp; IRP Modeling </a:t>
                      </a:r>
                      <a:endParaRPr lang="en-CA" sz="1200" dirty="0">
                        <a:latin typeface="Corbel" panose="020B0503020204020204" pitchFamily="34" charset="0"/>
                      </a:endParaRPr>
                    </a:p>
                  </a:txBody>
                  <a:tcPr/>
                </a:tc>
                <a:extLst>
                  <a:ext uri="{0D108BD9-81ED-4DB2-BD59-A6C34878D82A}">
                    <a16:rowId xmlns:a16="http://schemas.microsoft.com/office/drawing/2014/main" val="1264518997"/>
                  </a:ext>
                </a:extLst>
              </a:tr>
              <a:tr h="370840">
                <a:tc vMerge="1">
                  <a:txBody>
                    <a:bodyPr/>
                    <a:lstStyle/>
                    <a:p>
                      <a:endParaRPr lang="en-CA" sz="1400" dirty="0">
                        <a:latin typeface="Corbel" panose="020B0503020204020204" pitchFamily="34" charset="0"/>
                      </a:endParaRPr>
                    </a:p>
                  </a:txBody>
                  <a:tcPr/>
                </a:tc>
                <a:tc>
                  <a:txBody>
                    <a:bodyPr/>
                    <a:lstStyle/>
                    <a:p>
                      <a:r>
                        <a:rPr lang="en-US" sz="1200" dirty="0">
                          <a:latin typeface="Corbel" panose="020B0503020204020204" pitchFamily="34" charset="0"/>
                        </a:rPr>
                        <a:t>9. Monitor natural gas price and availability trends in the Maritimes.</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IRP Assumptions</a:t>
                      </a:r>
                      <a:endParaRPr lang="en-CA" sz="1200" dirty="0">
                        <a:latin typeface="Corbel" panose="020B0503020204020204" pitchFamily="34" charset="0"/>
                      </a:endParaRPr>
                    </a:p>
                  </a:txBody>
                  <a:tcPr/>
                </a:tc>
                <a:extLst>
                  <a:ext uri="{0D108BD9-81ED-4DB2-BD59-A6C34878D82A}">
                    <a16:rowId xmlns:a16="http://schemas.microsoft.com/office/drawing/2014/main" val="2346814014"/>
                  </a:ext>
                </a:extLst>
              </a:tr>
            </a:tbl>
          </a:graphicData>
        </a:graphic>
      </p:graphicFrame>
    </p:spTree>
    <p:extLst>
      <p:ext uri="{BB962C8B-B14F-4D97-AF65-F5344CB8AC3E}">
        <p14:creationId xmlns:p14="http://schemas.microsoft.com/office/powerpoint/2010/main" val="3802027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0754B6-3FCA-4033-BE8F-0B466BDE332D}"/>
              </a:ext>
            </a:extLst>
          </p:cNvPr>
          <p:cNvSpPr>
            <a:spLocks noGrp="1"/>
          </p:cNvSpPr>
          <p:nvPr>
            <p:ph type="sldNum" sz="quarter" idx="4"/>
          </p:nvPr>
        </p:nvSpPr>
        <p:spPr/>
        <p:txBody>
          <a:bodyPr/>
          <a:lstStyle/>
          <a:p>
            <a:fld id="{A8803B2A-05A4-44AC-A1FB-19F97B092367}" type="slidenum">
              <a:rPr lang="en-CA" smtClean="0"/>
              <a:t>8</a:t>
            </a:fld>
            <a:endParaRPr lang="en-CA"/>
          </a:p>
        </p:txBody>
      </p:sp>
      <p:sp>
        <p:nvSpPr>
          <p:cNvPr id="3" name="Title 2">
            <a:extLst>
              <a:ext uri="{FF2B5EF4-FFF2-40B4-BE49-F238E27FC236}">
                <a16:creationId xmlns:a16="http://schemas.microsoft.com/office/drawing/2014/main" id="{00B9F458-F00D-4BD0-A60C-AAB5A701E1C0}"/>
              </a:ext>
            </a:extLst>
          </p:cNvPr>
          <p:cNvSpPr>
            <a:spLocks noGrp="1"/>
          </p:cNvSpPr>
          <p:nvPr>
            <p:ph type="title"/>
          </p:nvPr>
        </p:nvSpPr>
        <p:spPr/>
        <p:txBody>
          <a:bodyPr/>
          <a:lstStyle/>
          <a:p>
            <a:r>
              <a:rPr lang="en-US" dirty="0"/>
              <a:t>NSP Pre-IRP Deliverables</a:t>
            </a:r>
            <a:endParaRPr lang="en-CA" dirty="0">
              <a:solidFill>
                <a:srgbClr val="FF0000"/>
              </a:solidFill>
            </a:endParaRPr>
          </a:p>
        </p:txBody>
      </p:sp>
      <p:sp>
        <p:nvSpPr>
          <p:cNvPr id="6" name="Rectangle 5">
            <a:extLst>
              <a:ext uri="{FF2B5EF4-FFF2-40B4-BE49-F238E27FC236}">
                <a16:creationId xmlns:a16="http://schemas.microsoft.com/office/drawing/2014/main" id="{D93DA45B-B784-446B-A6A9-60C4AA95E3AA}"/>
              </a:ext>
            </a:extLst>
          </p:cNvPr>
          <p:cNvSpPr/>
          <p:nvPr/>
        </p:nvSpPr>
        <p:spPr>
          <a:xfrm rot="5400000">
            <a:off x="8212088" y="2039888"/>
            <a:ext cx="1559024" cy="304800"/>
          </a:xfrm>
          <a:prstGeom prst="rect">
            <a:avLst/>
          </a:prstGeom>
          <a:solidFill>
            <a:schemeClr val="accent2">
              <a:lumMod val="75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7" name="Rectangle 6">
            <a:extLst>
              <a:ext uri="{FF2B5EF4-FFF2-40B4-BE49-F238E27FC236}">
                <a16:creationId xmlns:a16="http://schemas.microsoft.com/office/drawing/2014/main" id="{D9A8DBF8-FB1E-4F9E-B8A4-F33BE4D5286A}"/>
              </a:ext>
            </a:extLst>
          </p:cNvPr>
          <p:cNvSpPr/>
          <p:nvPr/>
        </p:nvSpPr>
        <p:spPr>
          <a:xfrm rot="5400000">
            <a:off x="8285212" y="553988"/>
            <a:ext cx="1412776"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sp>
        <p:nvSpPr>
          <p:cNvPr id="8" name="Rectangle 7">
            <a:extLst>
              <a:ext uri="{FF2B5EF4-FFF2-40B4-BE49-F238E27FC236}">
                <a16:creationId xmlns:a16="http://schemas.microsoft.com/office/drawing/2014/main" id="{AE8C0A52-858C-4E8F-8A7E-36DFDE977BCA}"/>
              </a:ext>
            </a:extLst>
          </p:cNvPr>
          <p:cNvSpPr/>
          <p:nvPr/>
        </p:nvSpPr>
        <p:spPr>
          <a:xfrm rot="5400000">
            <a:off x="8212088" y="3598912"/>
            <a:ext cx="1559024" cy="304800"/>
          </a:xfrm>
          <a:prstGeom prst="rect">
            <a:avLst/>
          </a:prstGeom>
          <a:solidFill>
            <a:schemeClr val="accent3">
              <a:lumMod val="20000"/>
              <a:lumOff val="80000"/>
            </a:schemeClr>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graphicFrame>
        <p:nvGraphicFramePr>
          <p:cNvPr id="13" name="Table 12">
            <a:extLst>
              <a:ext uri="{FF2B5EF4-FFF2-40B4-BE49-F238E27FC236}">
                <a16:creationId xmlns:a16="http://schemas.microsoft.com/office/drawing/2014/main" id="{4A2A4332-AB3D-4B5E-925D-699BDB06805D}"/>
              </a:ext>
            </a:extLst>
          </p:cNvPr>
          <p:cNvGraphicFramePr>
            <a:graphicFrameLocks noGrp="1"/>
          </p:cNvGraphicFramePr>
          <p:nvPr>
            <p:extLst/>
          </p:nvPr>
        </p:nvGraphicFramePr>
        <p:xfrm>
          <a:off x="67322" y="1169634"/>
          <a:ext cx="8686799" cy="3017520"/>
        </p:xfrm>
        <a:graphic>
          <a:graphicData uri="http://schemas.openxmlformats.org/drawingml/2006/table">
            <a:tbl>
              <a:tblPr firstRow="1" bandRow="1">
                <a:tableStyleId>{21E4AEA4-8DFA-4A89-87EB-49C32662AFE0}</a:tableStyleId>
              </a:tblPr>
              <a:tblGrid>
                <a:gridCol w="830911">
                  <a:extLst>
                    <a:ext uri="{9D8B030D-6E8A-4147-A177-3AD203B41FA5}">
                      <a16:colId xmlns:a16="http://schemas.microsoft.com/office/drawing/2014/main" val="3224283625"/>
                    </a:ext>
                  </a:extLst>
                </a:gridCol>
                <a:gridCol w="6290699">
                  <a:extLst>
                    <a:ext uri="{9D8B030D-6E8A-4147-A177-3AD203B41FA5}">
                      <a16:colId xmlns:a16="http://schemas.microsoft.com/office/drawing/2014/main" val="3562389375"/>
                    </a:ext>
                  </a:extLst>
                </a:gridCol>
                <a:gridCol w="1565189">
                  <a:extLst>
                    <a:ext uri="{9D8B030D-6E8A-4147-A177-3AD203B41FA5}">
                      <a16:colId xmlns:a16="http://schemas.microsoft.com/office/drawing/2014/main" val="3113518764"/>
                    </a:ext>
                  </a:extLst>
                </a:gridCol>
              </a:tblGrid>
              <a:tr h="228600">
                <a:tc>
                  <a:txBody>
                    <a:bodyPr/>
                    <a:lstStyle/>
                    <a:p>
                      <a:r>
                        <a:rPr lang="en-US" sz="1200" dirty="0">
                          <a:latin typeface="Corbel" panose="020B0503020204020204" pitchFamily="34" charset="0"/>
                        </a:rPr>
                        <a:t>Party</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Recommendation</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Expected Delivery</a:t>
                      </a:r>
                      <a:endParaRPr lang="en-CA" sz="1200" dirty="0">
                        <a:latin typeface="Corbel" panose="020B0503020204020204" pitchFamily="34" charset="0"/>
                      </a:endParaRPr>
                    </a:p>
                  </a:txBody>
                  <a:tcPr/>
                </a:tc>
                <a:extLst>
                  <a:ext uri="{0D108BD9-81ED-4DB2-BD59-A6C34878D82A}">
                    <a16:rowId xmlns:a16="http://schemas.microsoft.com/office/drawing/2014/main" val="2909613298"/>
                  </a:ext>
                </a:extLst>
              </a:tr>
              <a:tr h="370840">
                <a:tc rowSpan="4">
                  <a:txBody>
                    <a:bodyPr/>
                    <a:lstStyle/>
                    <a:p>
                      <a:pPr algn="ctr"/>
                      <a:r>
                        <a:rPr lang="en-US" sz="1400" b="1" dirty="0">
                          <a:latin typeface="Corbel" panose="020B0503020204020204" pitchFamily="34" charset="0"/>
                        </a:rPr>
                        <a:t>Bates White</a:t>
                      </a:r>
                      <a:endParaRPr lang="en-CA" sz="1400" b="1" dirty="0">
                        <a:latin typeface="Corbel" panose="020B0503020204020204" pitchFamily="34" charset="0"/>
                      </a:endParaRPr>
                    </a:p>
                  </a:txBody>
                  <a:tcPr anchor="ctr"/>
                </a:tc>
                <a:tc>
                  <a:txBody>
                    <a:bodyPr/>
                    <a:lstStyle/>
                    <a:p>
                      <a:r>
                        <a:rPr lang="en-US" sz="1200" dirty="0">
                          <a:latin typeface="Corbel" panose="020B0503020204020204" pitchFamily="34" charset="0"/>
                        </a:rPr>
                        <a:t>Continue to evaluate new and existing wind resources in order to establish an appropriate firm capacity value for each installation.</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Capacity Study </a:t>
                      </a:r>
                      <a:endParaRPr lang="en-CA" sz="1200" dirty="0">
                        <a:latin typeface="Corbel" panose="020B0503020204020204" pitchFamily="34" charset="0"/>
                      </a:endParaRPr>
                    </a:p>
                  </a:txBody>
                  <a:tcPr/>
                </a:tc>
                <a:extLst>
                  <a:ext uri="{0D108BD9-81ED-4DB2-BD59-A6C34878D82A}">
                    <a16:rowId xmlns:a16="http://schemas.microsoft.com/office/drawing/2014/main" val="3623371903"/>
                  </a:ext>
                </a:extLst>
              </a:tr>
              <a:tr h="370840">
                <a:tc vMerge="1">
                  <a:txBody>
                    <a:bodyPr/>
                    <a:lstStyle/>
                    <a:p>
                      <a:endParaRPr lang="en-CA" sz="1400" dirty="0">
                        <a:latin typeface="Corbel" panose="020B0503020204020204" pitchFamily="34" charset="0"/>
                      </a:endParaRPr>
                    </a:p>
                  </a:txBody>
                  <a:tcPr/>
                </a:tc>
                <a:tc>
                  <a:txBody>
                    <a:bodyPr/>
                    <a:lstStyle/>
                    <a:p>
                      <a:r>
                        <a:rPr lang="en-US" sz="1200" b="0" i="0" u="none" strike="noStrike" kern="1200" baseline="0" dirty="0">
                          <a:solidFill>
                            <a:schemeClr val="dk1"/>
                          </a:solidFill>
                          <a:latin typeface="Corbel" panose="020B0503020204020204" pitchFamily="34" charset="0"/>
                          <a:ea typeface="+mn-ea"/>
                          <a:cs typeface="+mn-cs"/>
                        </a:rPr>
                        <a:t>The 2013 CT Asset Optimization Study does not fully inform the decision to invest in the preservation of these units vis-a-vis replacing them with more modern CTs or another type of fast ramping generation unit. NSPI should compare the economics of replacing them with newer CTs or another type of fast ramping generation.</a:t>
                      </a:r>
                      <a:endParaRPr lang="en-CA" sz="1000" dirty="0">
                        <a:latin typeface="Corbel" panose="020B0503020204020204" pitchFamily="34" charset="0"/>
                      </a:endParaRPr>
                    </a:p>
                  </a:txBody>
                  <a:tcPr/>
                </a:tc>
                <a:tc>
                  <a:txBody>
                    <a:bodyPr/>
                    <a:lstStyle/>
                    <a:p>
                      <a:r>
                        <a:rPr lang="en-US" sz="1200" dirty="0">
                          <a:latin typeface="Corbel" panose="020B0503020204020204" pitchFamily="34" charset="0"/>
                        </a:rPr>
                        <a:t>Supply Options Study &amp; IRP Modeling</a:t>
                      </a:r>
                      <a:endParaRPr lang="en-CA" sz="1200" dirty="0">
                        <a:latin typeface="Corbel" panose="020B0503020204020204" pitchFamily="34" charset="0"/>
                      </a:endParaRPr>
                    </a:p>
                  </a:txBody>
                  <a:tcPr/>
                </a:tc>
                <a:extLst>
                  <a:ext uri="{0D108BD9-81ED-4DB2-BD59-A6C34878D82A}">
                    <a16:rowId xmlns:a16="http://schemas.microsoft.com/office/drawing/2014/main" val="1598057578"/>
                  </a:ext>
                </a:extLst>
              </a:tr>
              <a:tr h="370840">
                <a:tc vMerge="1">
                  <a:txBody>
                    <a:bodyPr/>
                    <a:lstStyle/>
                    <a:p>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Determine the extent of any capital investment that may be required at Trenton 6 or the Point Tupper Marine Terminal after the current supply of domestic coal is no longer available at the end of 2019.</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Supply Options Study</a:t>
                      </a:r>
                      <a:endParaRPr lang="en-CA" sz="1200" dirty="0">
                        <a:latin typeface="Corbel" panose="020B0503020204020204" pitchFamily="34" charset="0"/>
                      </a:endParaRPr>
                    </a:p>
                  </a:txBody>
                  <a:tcPr/>
                </a:tc>
                <a:extLst>
                  <a:ext uri="{0D108BD9-81ED-4DB2-BD59-A6C34878D82A}">
                    <a16:rowId xmlns:a16="http://schemas.microsoft.com/office/drawing/2014/main" val="4093705234"/>
                  </a:ext>
                </a:extLst>
              </a:tr>
              <a:tr h="370840">
                <a:tc vMerge="1">
                  <a:txBody>
                    <a:bodyPr/>
                    <a:lstStyle/>
                    <a:p>
                      <a:endParaRPr lang="en-CA" sz="1400" dirty="0">
                        <a:latin typeface="Corbel" panose="020B0503020204020204" pitchFamily="34" charset="0"/>
                      </a:endParaRPr>
                    </a:p>
                  </a:txBody>
                  <a:tcPr/>
                </a:tc>
                <a:tc>
                  <a:txBody>
                    <a:bodyPr/>
                    <a:lstStyle/>
                    <a:p>
                      <a:r>
                        <a:rPr lang="en-US" sz="1200" dirty="0">
                          <a:latin typeface="Corbel" panose="020B0503020204020204" pitchFamily="34" charset="0"/>
                        </a:rPr>
                        <a:t>Complete a detailed analysis to determine the lowest planning reserve margin necessary to meet NPCC requirements, rather then just assessing if 20% remains in compliance. Considering that NERC’s current North American references range between 10.6% and 23.7%, perhaps the analysis should assess reliability and economics for a range of planning reserve margins.</a:t>
                      </a:r>
                      <a:endParaRPr lang="en-CA" sz="1200" dirty="0">
                        <a:latin typeface="Corbel" panose="020B0503020204020204" pitchFamily="34" charset="0"/>
                      </a:endParaRPr>
                    </a:p>
                  </a:txBody>
                  <a:tcPr/>
                </a:tc>
                <a:tc>
                  <a:txBody>
                    <a:bodyPr/>
                    <a:lstStyle/>
                    <a:p>
                      <a:r>
                        <a:rPr lang="en-US" sz="1200" dirty="0">
                          <a:latin typeface="Corbel" panose="020B0503020204020204" pitchFamily="34" charset="0"/>
                        </a:rPr>
                        <a:t>Capacity Study</a:t>
                      </a:r>
                      <a:endParaRPr lang="en-CA" sz="1200" dirty="0">
                        <a:latin typeface="Corbel" panose="020B0503020204020204" pitchFamily="34" charset="0"/>
                      </a:endParaRPr>
                    </a:p>
                  </a:txBody>
                  <a:tcPr/>
                </a:tc>
                <a:extLst>
                  <a:ext uri="{0D108BD9-81ED-4DB2-BD59-A6C34878D82A}">
                    <a16:rowId xmlns:a16="http://schemas.microsoft.com/office/drawing/2014/main" val="163201850"/>
                  </a:ext>
                </a:extLst>
              </a:tr>
            </a:tbl>
          </a:graphicData>
        </a:graphic>
      </p:graphicFrame>
    </p:spTree>
    <p:extLst>
      <p:ext uri="{BB962C8B-B14F-4D97-AF65-F5344CB8AC3E}">
        <p14:creationId xmlns:p14="http://schemas.microsoft.com/office/powerpoint/2010/main" val="139621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8D80D5-B379-4487-8731-690380BA3532}"/>
              </a:ext>
            </a:extLst>
          </p:cNvPr>
          <p:cNvSpPr>
            <a:spLocks noGrp="1"/>
          </p:cNvSpPr>
          <p:nvPr>
            <p:ph type="sldNum" sz="quarter" idx="4"/>
          </p:nvPr>
        </p:nvSpPr>
        <p:spPr/>
        <p:txBody>
          <a:bodyPr/>
          <a:lstStyle/>
          <a:p>
            <a:fld id="{A8803B2A-05A4-44AC-A1FB-19F97B092367}" type="slidenum">
              <a:rPr lang="en-CA" smtClean="0"/>
              <a:t>9</a:t>
            </a:fld>
            <a:endParaRPr lang="en-CA"/>
          </a:p>
        </p:txBody>
      </p:sp>
      <p:sp>
        <p:nvSpPr>
          <p:cNvPr id="3" name="Title 2">
            <a:extLst>
              <a:ext uri="{FF2B5EF4-FFF2-40B4-BE49-F238E27FC236}">
                <a16:creationId xmlns:a16="http://schemas.microsoft.com/office/drawing/2014/main" id="{E61742F1-F382-4970-8491-C0F5FC31F26F}"/>
              </a:ext>
            </a:extLst>
          </p:cNvPr>
          <p:cNvSpPr>
            <a:spLocks noGrp="1"/>
          </p:cNvSpPr>
          <p:nvPr>
            <p:ph type="title"/>
          </p:nvPr>
        </p:nvSpPr>
        <p:spPr>
          <a:xfrm>
            <a:off x="755576" y="44624"/>
            <a:ext cx="7931224" cy="980728"/>
          </a:xfrm>
        </p:spPr>
        <p:txBody>
          <a:bodyPr>
            <a:normAutofit/>
          </a:bodyPr>
          <a:lstStyle/>
          <a:p>
            <a:r>
              <a:rPr lang="en-US" dirty="0"/>
              <a:t>Proposed Pre-IRP Stakeholder Sessions</a:t>
            </a:r>
            <a:endParaRPr lang="en-CA" dirty="0"/>
          </a:p>
        </p:txBody>
      </p:sp>
      <p:graphicFrame>
        <p:nvGraphicFramePr>
          <p:cNvPr id="5" name="Content Placeholder 4">
            <a:extLst>
              <a:ext uri="{FF2B5EF4-FFF2-40B4-BE49-F238E27FC236}">
                <a16:creationId xmlns:a16="http://schemas.microsoft.com/office/drawing/2014/main" id="{7192E01A-9720-4D19-82C4-386056471705}"/>
              </a:ext>
            </a:extLst>
          </p:cNvPr>
          <p:cNvGraphicFramePr>
            <a:graphicFrameLocks/>
          </p:cNvGraphicFramePr>
          <p:nvPr>
            <p:extLst>
              <p:ext uri="{D42A27DB-BD31-4B8C-83A1-F6EECF244321}">
                <p14:modId xmlns:p14="http://schemas.microsoft.com/office/powerpoint/2010/main" val="1744508054"/>
              </p:ext>
            </p:extLst>
          </p:nvPr>
        </p:nvGraphicFramePr>
        <p:xfrm>
          <a:off x="269109" y="1371600"/>
          <a:ext cx="2702691" cy="3989173"/>
        </p:xfrm>
        <a:graphic>
          <a:graphicData uri="http://schemas.openxmlformats.org/drawingml/2006/table">
            <a:tbl>
              <a:tblPr firstRow="1" bandRow="1">
                <a:tableStyleId>{21E4AEA4-8DFA-4A89-87EB-49C32662AFE0}</a:tableStyleId>
              </a:tblPr>
              <a:tblGrid>
                <a:gridCol w="2702691">
                  <a:extLst>
                    <a:ext uri="{9D8B030D-6E8A-4147-A177-3AD203B41FA5}">
                      <a16:colId xmlns:a16="http://schemas.microsoft.com/office/drawing/2014/main" val="4189803626"/>
                    </a:ext>
                  </a:extLst>
                </a:gridCol>
              </a:tblGrid>
              <a:tr h="457200">
                <a:tc>
                  <a:txBody>
                    <a:bodyPr/>
                    <a:lstStyle/>
                    <a:p>
                      <a:pPr algn="ctr"/>
                      <a:r>
                        <a:rPr lang="en-US" dirty="0">
                          <a:latin typeface="Corbel" panose="020B0503020204020204" pitchFamily="34" charset="0"/>
                        </a:rPr>
                        <a:t>Session 1 (Today)</a:t>
                      </a:r>
                      <a:endParaRPr lang="en-CA" dirty="0">
                        <a:latin typeface="Corbel" panose="020B0503020204020204" pitchFamily="34" charset="0"/>
                      </a:endParaRPr>
                    </a:p>
                  </a:txBody>
                  <a:tcPr/>
                </a:tc>
                <a:extLst>
                  <a:ext uri="{0D108BD9-81ED-4DB2-BD59-A6C34878D82A}">
                    <a16:rowId xmlns:a16="http://schemas.microsoft.com/office/drawing/2014/main" val="302448754"/>
                  </a:ext>
                </a:extLst>
              </a:tr>
              <a:tr h="2667000">
                <a:tc>
                  <a:txBody>
                    <a:bodyPr/>
                    <a:lstStyle/>
                    <a:p>
                      <a:pPr marL="285750" indent="-285750">
                        <a:buFontTx/>
                        <a:buChar char="-"/>
                      </a:pPr>
                      <a:endParaRPr lang="en-US" sz="1600" dirty="0">
                        <a:latin typeface="Corbel" panose="020B0503020204020204" pitchFamily="34" charset="0"/>
                      </a:endParaRPr>
                    </a:p>
                    <a:p>
                      <a:pPr marL="285750" indent="-285750">
                        <a:buFontTx/>
                        <a:buChar char="-"/>
                      </a:pPr>
                      <a:r>
                        <a:rPr lang="en-US" sz="1600" dirty="0">
                          <a:latin typeface="Corbel" panose="020B0503020204020204" pitchFamily="34" charset="0"/>
                        </a:rPr>
                        <a:t>IRP regulatory process overview</a:t>
                      </a:r>
                    </a:p>
                    <a:p>
                      <a:pPr marL="285750" indent="-285750">
                        <a:buFontTx/>
                        <a:buChar char="-"/>
                      </a:pPr>
                      <a:r>
                        <a:rPr lang="en-US" sz="1600" dirty="0">
                          <a:latin typeface="Corbel" panose="020B0503020204020204" pitchFamily="34" charset="0"/>
                        </a:rPr>
                        <a:t>Pre-IRP deliverables update</a:t>
                      </a:r>
                    </a:p>
                    <a:p>
                      <a:pPr marL="285750" indent="-285750">
                        <a:buFontTx/>
                        <a:buChar char="-"/>
                      </a:pPr>
                      <a:r>
                        <a:rPr lang="en-US" sz="1600" dirty="0">
                          <a:latin typeface="Corbel" panose="020B0503020204020204" pitchFamily="34" charset="0"/>
                        </a:rPr>
                        <a:t>Review of stakeholder sessions plan</a:t>
                      </a:r>
                    </a:p>
                    <a:p>
                      <a:pPr marL="285750" indent="-285750">
                        <a:buFontTx/>
                        <a:buChar char="-"/>
                      </a:pPr>
                      <a:endParaRPr lang="en-CA" sz="1600" dirty="0">
                        <a:latin typeface="Corbel" panose="020B0503020204020204" pitchFamily="34" charset="0"/>
                      </a:endParaRPr>
                    </a:p>
                  </a:txBody>
                  <a:tcPr/>
                </a:tc>
                <a:extLst>
                  <a:ext uri="{0D108BD9-81ED-4DB2-BD59-A6C34878D82A}">
                    <a16:rowId xmlns:a16="http://schemas.microsoft.com/office/drawing/2014/main" val="1237274117"/>
                  </a:ext>
                </a:extLst>
              </a:tr>
              <a:tr h="363996">
                <a:tc>
                  <a:txBody>
                    <a:bodyPr/>
                    <a:lstStyle/>
                    <a:p>
                      <a:pPr algn="ctr"/>
                      <a:r>
                        <a:rPr lang="en-US" sz="1600" b="1" dirty="0">
                          <a:latin typeface="Corbel" panose="020B0503020204020204" pitchFamily="34" charset="0"/>
                        </a:rPr>
                        <a:t>May 24, 2019</a:t>
                      </a:r>
                    </a:p>
                  </a:txBody>
                  <a:tcPr/>
                </a:tc>
                <a:extLst>
                  <a:ext uri="{0D108BD9-81ED-4DB2-BD59-A6C34878D82A}">
                    <a16:rowId xmlns:a16="http://schemas.microsoft.com/office/drawing/2014/main" val="1871076365"/>
                  </a:ext>
                </a:extLst>
              </a:tr>
              <a:tr h="500977">
                <a:tc>
                  <a:txBody>
                    <a:bodyPr/>
                    <a:lstStyle/>
                    <a:p>
                      <a:pPr algn="ctr"/>
                      <a:r>
                        <a:rPr lang="en-US" sz="1600" dirty="0">
                          <a:latin typeface="Corbel" panose="020B0503020204020204" pitchFamily="34" charset="0"/>
                        </a:rPr>
                        <a:t>~1 hour</a:t>
                      </a:r>
                    </a:p>
                  </a:txBody>
                  <a:tcPr anchor="ctr"/>
                </a:tc>
                <a:extLst>
                  <a:ext uri="{0D108BD9-81ED-4DB2-BD59-A6C34878D82A}">
                    <a16:rowId xmlns:a16="http://schemas.microsoft.com/office/drawing/2014/main" val="3463585698"/>
                  </a:ext>
                </a:extLst>
              </a:tr>
            </a:tbl>
          </a:graphicData>
        </a:graphic>
      </p:graphicFrame>
      <p:sp>
        <p:nvSpPr>
          <p:cNvPr id="11" name="Rectangle 10">
            <a:extLst>
              <a:ext uri="{FF2B5EF4-FFF2-40B4-BE49-F238E27FC236}">
                <a16:creationId xmlns:a16="http://schemas.microsoft.com/office/drawing/2014/main" id="{11FA0D2D-FB07-441D-8AD5-0C4E158B9D8F}"/>
              </a:ext>
            </a:extLst>
          </p:cNvPr>
          <p:cNvSpPr/>
          <p:nvPr/>
        </p:nvSpPr>
        <p:spPr>
          <a:xfrm rot="5400000">
            <a:off x="8212088" y="3598912"/>
            <a:ext cx="1559024" cy="304800"/>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3  ENGAGEMENT</a:t>
            </a:r>
            <a:endParaRPr lang="en-CA" sz="1400" dirty="0">
              <a:latin typeface="Corbel" panose="020B0503020204020204" pitchFamily="34" charset="0"/>
            </a:endParaRPr>
          </a:p>
        </p:txBody>
      </p:sp>
      <p:sp>
        <p:nvSpPr>
          <p:cNvPr id="13" name="Rectangle 12">
            <a:extLst>
              <a:ext uri="{FF2B5EF4-FFF2-40B4-BE49-F238E27FC236}">
                <a16:creationId xmlns:a16="http://schemas.microsoft.com/office/drawing/2014/main" id="{73189BEC-2996-4744-982D-20B1493DBF35}"/>
              </a:ext>
            </a:extLst>
          </p:cNvPr>
          <p:cNvSpPr/>
          <p:nvPr/>
        </p:nvSpPr>
        <p:spPr>
          <a:xfrm rot="5400000">
            <a:off x="8212088" y="2039888"/>
            <a:ext cx="1559024" cy="304800"/>
          </a:xfrm>
          <a:prstGeom prst="rect">
            <a:avLst/>
          </a:prstGeom>
          <a:solidFill>
            <a:schemeClr val="accent3">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2 DELIVERABLES</a:t>
            </a:r>
            <a:endParaRPr lang="en-CA" sz="1400" dirty="0">
              <a:latin typeface="Corbel" panose="020B0503020204020204" pitchFamily="34" charset="0"/>
            </a:endParaRPr>
          </a:p>
        </p:txBody>
      </p:sp>
      <p:sp>
        <p:nvSpPr>
          <p:cNvPr id="14" name="Rectangle 13">
            <a:extLst>
              <a:ext uri="{FF2B5EF4-FFF2-40B4-BE49-F238E27FC236}">
                <a16:creationId xmlns:a16="http://schemas.microsoft.com/office/drawing/2014/main" id="{5FA99E70-C20B-445C-8DC3-44A8096DC939}"/>
              </a:ext>
            </a:extLst>
          </p:cNvPr>
          <p:cNvSpPr/>
          <p:nvPr/>
        </p:nvSpPr>
        <p:spPr>
          <a:xfrm rot="5400000">
            <a:off x="8285212" y="553988"/>
            <a:ext cx="1412776" cy="304800"/>
          </a:xfrm>
          <a:prstGeom prst="rect">
            <a:avLst/>
          </a:prstGeom>
          <a:solidFill>
            <a:schemeClr val="accent3">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Corbel" panose="020B0503020204020204" pitchFamily="34" charset="0"/>
              </a:rPr>
              <a:t>1  PROCESS</a:t>
            </a:r>
            <a:endParaRPr lang="en-CA" sz="1400" dirty="0">
              <a:latin typeface="Corbel" panose="020B0503020204020204" pitchFamily="34" charset="0"/>
            </a:endParaRPr>
          </a:p>
        </p:txBody>
      </p:sp>
      <p:graphicFrame>
        <p:nvGraphicFramePr>
          <p:cNvPr id="15" name="Content Placeholder 4">
            <a:extLst>
              <a:ext uri="{FF2B5EF4-FFF2-40B4-BE49-F238E27FC236}">
                <a16:creationId xmlns:a16="http://schemas.microsoft.com/office/drawing/2014/main" id="{7D1BC312-8AC6-451F-9075-C080B3BDCB25}"/>
              </a:ext>
            </a:extLst>
          </p:cNvPr>
          <p:cNvGraphicFramePr>
            <a:graphicFrameLocks/>
          </p:cNvGraphicFramePr>
          <p:nvPr>
            <p:extLst>
              <p:ext uri="{D42A27DB-BD31-4B8C-83A1-F6EECF244321}">
                <p14:modId xmlns:p14="http://schemas.microsoft.com/office/powerpoint/2010/main" val="1048078361"/>
              </p:ext>
            </p:extLst>
          </p:nvPr>
        </p:nvGraphicFramePr>
        <p:xfrm>
          <a:off x="3101811" y="1371600"/>
          <a:ext cx="2702691" cy="3989173"/>
        </p:xfrm>
        <a:graphic>
          <a:graphicData uri="http://schemas.openxmlformats.org/drawingml/2006/table">
            <a:tbl>
              <a:tblPr firstRow="1" bandRow="1">
                <a:tableStyleId>{21E4AEA4-8DFA-4A89-87EB-49C32662AFE0}</a:tableStyleId>
              </a:tblPr>
              <a:tblGrid>
                <a:gridCol w="2702691">
                  <a:extLst>
                    <a:ext uri="{9D8B030D-6E8A-4147-A177-3AD203B41FA5}">
                      <a16:colId xmlns:a16="http://schemas.microsoft.com/office/drawing/2014/main" val="4189803626"/>
                    </a:ext>
                  </a:extLst>
                </a:gridCol>
              </a:tblGrid>
              <a:tr h="457200">
                <a:tc>
                  <a:txBody>
                    <a:bodyPr/>
                    <a:lstStyle/>
                    <a:p>
                      <a:pPr algn="ctr"/>
                      <a:r>
                        <a:rPr lang="en-US" dirty="0">
                          <a:latin typeface="Corbel" panose="020B0503020204020204" pitchFamily="34" charset="0"/>
                        </a:rPr>
                        <a:t>Session 2</a:t>
                      </a:r>
                      <a:endParaRPr lang="en-CA" dirty="0">
                        <a:latin typeface="Corbel" panose="020B0503020204020204" pitchFamily="34" charset="0"/>
                      </a:endParaRPr>
                    </a:p>
                  </a:txBody>
                  <a:tcPr/>
                </a:tc>
                <a:extLst>
                  <a:ext uri="{0D108BD9-81ED-4DB2-BD59-A6C34878D82A}">
                    <a16:rowId xmlns:a16="http://schemas.microsoft.com/office/drawing/2014/main" val="302448754"/>
                  </a:ext>
                </a:extLst>
              </a:tr>
              <a:tr h="2667000">
                <a:tc>
                  <a:txBody>
                    <a:bodyPr/>
                    <a:lstStyle/>
                    <a:p>
                      <a:pPr marL="285750" indent="-285750">
                        <a:buFontTx/>
                        <a:buChar char="-"/>
                      </a:pPr>
                      <a:endParaRPr lang="en-US" sz="1600" dirty="0">
                        <a:latin typeface="Corbel" panose="020B0503020204020204" pitchFamily="34" charset="0"/>
                      </a:endParaRPr>
                    </a:p>
                    <a:p>
                      <a:pPr marL="285750" indent="-285750">
                        <a:buFontTx/>
                        <a:buChar char="-"/>
                      </a:pPr>
                      <a:r>
                        <a:rPr lang="en-US" sz="1600" dirty="0">
                          <a:latin typeface="Corbel" panose="020B0503020204020204" pitchFamily="34" charset="0"/>
                        </a:rPr>
                        <a:t>Overview of IRP exercise</a:t>
                      </a:r>
                    </a:p>
                    <a:p>
                      <a:pPr marL="285750" indent="-285750">
                        <a:buFontTx/>
                        <a:buChar char="-"/>
                      </a:pPr>
                      <a:r>
                        <a:rPr lang="en-US" sz="1600" dirty="0">
                          <a:latin typeface="Corbel" panose="020B0503020204020204" pitchFamily="34" charset="0"/>
                        </a:rPr>
                        <a:t>NS Power System 101</a:t>
                      </a:r>
                    </a:p>
                    <a:p>
                      <a:pPr marL="285750" indent="-285750">
                        <a:buFontTx/>
                        <a:buChar char="-"/>
                      </a:pPr>
                      <a:r>
                        <a:rPr lang="en-US" sz="1600" dirty="0">
                          <a:latin typeface="Corbel" panose="020B0503020204020204" pitchFamily="34" charset="0"/>
                        </a:rPr>
                        <a:t>Uncertainties in the Planning Environment</a:t>
                      </a:r>
                    </a:p>
                    <a:p>
                      <a:pPr marL="285750" indent="-285750">
                        <a:buFontTx/>
                        <a:buChar char="-"/>
                      </a:pPr>
                      <a:r>
                        <a:rPr lang="en-CA" sz="1600" dirty="0">
                          <a:latin typeface="Corbel" panose="020B0503020204020204" pitchFamily="34" charset="0"/>
                        </a:rPr>
                        <a:t>Industry &amp; Customer Trends to Consider</a:t>
                      </a:r>
                    </a:p>
                    <a:p>
                      <a:pPr marL="285750" indent="-285750">
                        <a:buFontTx/>
                        <a:buChar char="-"/>
                      </a:pPr>
                      <a:r>
                        <a:rPr lang="en-CA" sz="1600" dirty="0">
                          <a:latin typeface="Corbel" panose="020B0503020204020204" pitchFamily="34" charset="0"/>
                        </a:rPr>
                        <a:t>Pre-IRP Deliverables Status Update</a:t>
                      </a:r>
                    </a:p>
                  </a:txBody>
                  <a:tcPr/>
                </a:tc>
                <a:extLst>
                  <a:ext uri="{0D108BD9-81ED-4DB2-BD59-A6C34878D82A}">
                    <a16:rowId xmlns:a16="http://schemas.microsoft.com/office/drawing/2014/main" val="1237274117"/>
                  </a:ext>
                </a:extLst>
              </a:tr>
              <a:tr h="363996">
                <a:tc>
                  <a:txBody>
                    <a:bodyPr/>
                    <a:lstStyle/>
                    <a:p>
                      <a:pPr algn="ctr"/>
                      <a:r>
                        <a:rPr lang="en-US" sz="1600" b="1" dirty="0">
                          <a:latin typeface="Corbel" panose="020B0503020204020204" pitchFamily="34" charset="0"/>
                        </a:rPr>
                        <a:t>Late June (TBD)</a:t>
                      </a:r>
                    </a:p>
                  </a:txBody>
                  <a:tcPr/>
                </a:tc>
                <a:extLst>
                  <a:ext uri="{0D108BD9-81ED-4DB2-BD59-A6C34878D82A}">
                    <a16:rowId xmlns:a16="http://schemas.microsoft.com/office/drawing/2014/main" val="1871076365"/>
                  </a:ext>
                </a:extLst>
              </a:tr>
              <a:tr h="500977">
                <a:tc>
                  <a:txBody>
                    <a:bodyPr/>
                    <a:lstStyle/>
                    <a:p>
                      <a:pPr algn="ctr"/>
                      <a:r>
                        <a:rPr lang="en-US" sz="1600" dirty="0">
                          <a:latin typeface="Corbel" panose="020B0503020204020204" pitchFamily="34" charset="0"/>
                        </a:rPr>
                        <a:t>~3 hours</a:t>
                      </a:r>
                    </a:p>
                  </a:txBody>
                  <a:tcPr anchor="ctr"/>
                </a:tc>
                <a:extLst>
                  <a:ext uri="{0D108BD9-81ED-4DB2-BD59-A6C34878D82A}">
                    <a16:rowId xmlns:a16="http://schemas.microsoft.com/office/drawing/2014/main" val="3463585698"/>
                  </a:ext>
                </a:extLst>
              </a:tr>
            </a:tbl>
          </a:graphicData>
        </a:graphic>
      </p:graphicFrame>
      <p:graphicFrame>
        <p:nvGraphicFramePr>
          <p:cNvPr id="16" name="Content Placeholder 4">
            <a:extLst>
              <a:ext uri="{FF2B5EF4-FFF2-40B4-BE49-F238E27FC236}">
                <a16:creationId xmlns:a16="http://schemas.microsoft.com/office/drawing/2014/main" id="{37FF2A0B-C83F-4D08-A3F2-DB2D64354EE8}"/>
              </a:ext>
            </a:extLst>
          </p:cNvPr>
          <p:cNvGraphicFramePr>
            <a:graphicFrameLocks/>
          </p:cNvGraphicFramePr>
          <p:nvPr>
            <p:extLst>
              <p:ext uri="{D42A27DB-BD31-4B8C-83A1-F6EECF244321}">
                <p14:modId xmlns:p14="http://schemas.microsoft.com/office/powerpoint/2010/main" val="162249679"/>
              </p:ext>
            </p:extLst>
          </p:nvPr>
        </p:nvGraphicFramePr>
        <p:xfrm>
          <a:off x="5911611" y="1374166"/>
          <a:ext cx="2702691" cy="3989173"/>
        </p:xfrm>
        <a:graphic>
          <a:graphicData uri="http://schemas.openxmlformats.org/drawingml/2006/table">
            <a:tbl>
              <a:tblPr firstRow="1" bandRow="1">
                <a:tableStyleId>{21E4AEA4-8DFA-4A89-87EB-49C32662AFE0}</a:tableStyleId>
              </a:tblPr>
              <a:tblGrid>
                <a:gridCol w="2702691">
                  <a:extLst>
                    <a:ext uri="{9D8B030D-6E8A-4147-A177-3AD203B41FA5}">
                      <a16:colId xmlns:a16="http://schemas.microsoft.com/office/drawing/2014/main" val="4189803626"/>
                    </a:ext>
                  </a:extLst>
                </a:gridCol>
              </a:tblGrid>
              <a:tr h="457200">
                <a:tc>
                  <a:txBody>
                    <a:bodyPr/>
                    <a:lstStyle/>
                    <a:p>
                      <a:pPr algn="ctr"/>
                      <a:r>
                        <a:rPr lang="en-US" dirty="0">
                          <a:latin typeface="Corbel" panose="020B0503020204020204" pitchFamily="34" charset="0"/>
                        </a:rPr>
                        <a:t>Session 3</a:t>
                      </a:r>
                      <a:endParaRPr lang="en-CA" dirty="0">
                        <a:latin typeface="Corbel" panose="020B0503020204020204" pitchFamily="34" charset="0"/>
                      </a:endParaRPr>
                    </a:p>
                  </a:txBody>
                  <a:tcPr/>
                </a:tc>
                <a:extLst>
                  <a:ext uri="{0D108BD9-81ED-4DB2-BD59-A6C34878D82A}">
                    <a16:rowId xmlns:a16="http://schemas.microsoft.com/office/drawing/2014/main" val="302448754"/>
                  </a:ext>
                </a:extLst>
              </a:tr>
              <a:tr h="2667000">
                <a:tc>
                  <a:txBody>
                    <a:bodyPr/>
                    <a:lstStyle/>
                    <a:p>
                      <a:pPr marL="285750" indent="-285750">
                        <a:buFontTx/>
                        <a:buChar char="-"/>
                      </a:pPr>
                      <a:endParaRPr lang="en-US" sz="1600" dirty="0">
                        <a:latin typeface="Corbel" panose="020B0503020204020204" pitchFamily="34" charset="0"/>
                      </a:endParaRPr>
                    </a:p>
                    <a:p>
                      <a:pPr marL="285750" indent="-285750">
                        <a:buFontTx/>
                        <a:buChar char="-"/>
                      </a:pPr>
                      <a:r>
                        <a:rPr lang="en-US" sz="1600" dirty="0">
                          <a:latin typeface="Corbel" panose="020B0503020204020204" pitchFamily="34" charset="0"/>
                        </a:rPr>
                        <a:t>Review Draft Supply Options Study</a:t>
                      </a:r>
                    </a:p>
                    <a:p>
                      <a:pPr marL="285750" indent="-285750">
                        <a:buFontTx/>
                        <a:buChar char="-"/>
                      </a:pPr>
                      <a:endParaRPr lang="en-US" sz="1600" dirty="0">
                        <a:latin typeface="Corbel" panose="020B0503020204020204" pitchFamily="34" charset="0"/>
                      </a:endParaRPr>
                    </a:p>
                    <a:p>
                      <a:pPr marL="285750" indent="-285750">
                        <a:buFontTx/>
                        <a:buChar char="-"/>
                      </a:pPr>
                      <a:r>
                        <a:rPr lang="en-US" sz="1600" dirty="0">
                          <a:latin typeface="Corbel" panose="020B0503020204020204" pitchFamily="34" charset="0"/>
                        </a:rPr>
                        <a:t>Review Draft Capacity Study </a:t>
                      </a:r>
                    </a:p>
                    <a:p>
                      <a:pPr marL="285750" indent="-285750">
                        <a:buFontTx/>
                        <a:buChar char="-"/>
                      </a:pPr>
                      <a:endParaRPr lang="en-US" sz="1600" dirty="0">
                        <a:latin typeface="Corbel" panose="020B0503020204020204" pitchFamily="34" charset="0"/>
                      </a:endParaRPr>
                    </a:p>
                    <a:p>
                      <a:pPr marL="285750" indent="-285750">
                        <a:buFontTx/>
                        <a:buChar char="-"/>
                      </a:pPr>
                      <a:r>
                        <a:rPr lang="en-US" sz="1600" dirty="0">
                          <a:latin typeface="Corbel" panose="020B0503020204020204" pitchFamily="34" charset="0"/>
                        </a:rPr>
                        <a:t>Update on remaining pre-IRP Deliverables</a:t>
                      </a:r>
                    </a:p>
                  </a:txBody>
                  <a:tcPr/>
                </a:tc>
                <a:extLst>
                  <a:ext uri="{0D108BD9-81ED-4DB2-BD59-A6C34878D82A}">
                    <a16:rowId xmlns:a16="http://schemas.microsoft.com/office/drawing/2014/main" val="1237274117"/>
                  </a:ext>
                </a:extLst>
              </a:tr>
              <a:tr h="363996">
                <a:tc>
                  <a:txBody>
                    <a:bodyPr/>
                    <a:lstStyle/>
                    <a:p>
                      <a:pPr algn="ctr"/>
                      <a:r>
                        <a:rPr lang="en-US" sz="1600" b="1" dirty="0">
                          <a:latin typeface="Corbel" panose="020B0503020204020204" pitchFamily="34" charset="0"/>
                        </a:rPr>
                        <a:t>Late July (TBD)</a:t>
                      </a:r>
                    </a:p>
                  </a:txBody>
                  <a:tcPr/>
                </a:tc>
                <a:extLst>
                  <a:ext uri="{0D108BD9-81ED-4DB2-BD59-A6C34878D82A}">
                    <a16:rowId xmlns:a16="http://schemas.microsoft.com/office/drawing/2014/main" val="1871076365"/>
                  </a:ext>
                </a:extLst>
              </a:tr>
              <a:tr h="500977">
                <a:tc>
                  <a:txBody>
                    <a:bodyPr/>
                    <a:lstStyle/>
                    <a:p>
                      <a:pPr algn="ctr"/>
                      <a:r>
                        <a:rPr lang="en-US" sz="1600" dirty="0">
                          <a:latin typeface="Corbel" panose="020B0503020204020204" pitchFamily="34" charset="0"/>
                        </a:rPr>
                        <a:t>~3 hours</a:t>
                      </a:r>
                    </a:p>
                  </a:txBody>
                  <a:tcPr anchor="ctr"/>
                </a:tc>
                <a:extLst>
                  <a:ext uri="{0D108BD9-81ED-4DB2-BD59-A6C34878D82A}">
                    <a16:rowId xmlns:a16="http://schemas.microsoft.com/office/drawing/2014/main" val="3463585698"/>
                  </a:ext>
                </a:extLst>
              </a:tr>
            </a:tbl>
          </a:graphicData>
        </a:graphic>
      </p:graphicFrame>
    </p:spTree>
    <p:extLst>
      <p:ext uri="{BB962C8B-B14F-4D97-AF65-F5344CB8AC3E}">
        <p14:creationId xmlns:p14="http://schemas.microsoft.com/office/powerpoint/2010/main" val="2915854491"/>
      </p:ext>
    </p:extLst>
  </p:cSld>
  <p:clrMapOvr>
    <a:masterClrMapping/>
  </p:clrMapOvr>
</p:sld>
</file>

<file path=ppt/theme/theme1.xml><?xml version="1.0" encoding="utf-8"?>
<a:theme xmlns:a="http://schemas.openxmlformats.org/drawingml/2006/main" name="Default Theme">
  <a:themeElements>
    <a:clrScheme name="NSP Emera">
      <a:dk1>
        <a:sysClr val="windowText" lastClr="000000"/>
      </a:dk1>
      <a:lt1>
        <a:sysClr val="window" lastClr="FFFFFF"/>
      </a:lt1>
      <a:dk2>
        <a:srgbClr val="FFDC00"/>
      </a:dk2>
      <a:lt2>
        <a:srgbClr val="005FAA"/>
      </a:lt2>
      <a:accent1>
        <a:srgbClr val="FFDC00"/>
      </a:accent1>
      <a:accent2>
        <a:srgbClr val="005FAA"/>
      </a:accent2>
      <a:accent3>
        <a:srgbClr val="7F7F7F"/>
      </a:accent3>
      <a:accent4>
        <a:srgbClr val="C00000"/>
      </a:accent4>
      <a:accent5>
        <a:srgbClr val="996633"/>
      </a:accent5>
      <a:accent6>
        <a:srgbClr val="FF9900"/>
      </a:accent6>
      <a:hlink>
        <a:srgbClr val="005FAA"/>
      </a:hlink>
      <a:folHlink>
        <a:srgbClr val="26262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dirty="0" smtClean="0">
            <a:latin typeface="Corbel" panose="020B0503020204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mso-contentType ?>
<PolicyDirtyBag xmlns="microsoft.office.server.policy.changes">
  <Microsoft.Office.RecordsManagement.PolicyFeatures.Expiration op="Change"/>
  <Microsoft.Office.RecordsManagement.PolicyFeatures.PolicyAudit op="Change"/>
</PolicyDirtyBag>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7 Years" ma:contentTypeID="0x0101002EB8CCCD8CFD754E8C6C9F68D6AE0D76009E847177F6B9E0468E24C9F703CB8268" ma:contentTypeVersion="0" ma:contentTypeDescription="Retention Policy - Documents of this type are set to expire 7 years from the document's 'Modified' date.." ma:contentTypeScope="" ma:versionID="26bcef4bb982ea52780beca1db4e3d41">
  <xsd:schema xmlns:xsd="http://www.w3.org/2001/XMLSchema" xmlns:xs="http://www.w3.org/2001/XMLSchema" xmlns:p="http://schemas.microsoft.com/office/2006/metadata/properties" xmlns:ns2="b4991c62-42bd-42ea-b7fe-769c41f8ce12" targetNamespace="http://schemas.microsoft.com/office/2006/metadata/properties" ma:root="true" ma:fieldsID="431800c91bbaa8c8a9c318742b3fc63a" ns2:_="">
    <xsd:import namespace="b4991c62-42bd-42ea-b7fe-769c41f8ce1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991c62-42bd-42ea-b7fe-769c41f8ce1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mso-contentType ?>
<p:Policy xmlns:p="office.server.policy" id="" local="true">
  <p:Name>7 Years</p:Name>
  <p:Description>Retains documents for 7 years</p:Description>
  <p:Statement/>
  <p:PolicyItems>
    <p:PolicyItem featureId="Microsoft.Office.RecordsManagement.PolicyFeatures.Expiration" staticId="0x0101002EB8CCCD8CFD754E8C6C9F68D6AE0D76|24575001" UniqueId="ff9945f3-796e-4c97-856c-e68dd4043c56">
      <p:Name>Retention</p:Name>
      <p:Description>Automatic scheduling of content for processing, and performing a retention action on content that has reached its due date.</p:Description>
      <p:CustomData>
        <Schedules nextStageId="2">
          <Schedule type="Default">
            <stages>
              <data stageId="1" recur="true" offset="3" unit="months">
                <formula id="Microsoft.Office.RecordsManagement.PolicyFeatures.Expiration.Formula.BuiltIn">
                  <number>7</number>
                  <property>Modified</property>
                  <propertyId>28cf69c5-fa48-462a-b5cd-27b6f9d2bd5f</propertyId>
                  <period>years</period>
                </formula>
                <action type="workflow" id="c1c52c4a-2f7d-45d4-85ff-0e405be5b7a6"/>
              </data>
            </stages>
          </Schedule>
        </Schedules>
      </p:CustomData>
    </p:PolicyItem>
    <p:PolicyItem featureId="Microsoft.Office.RecordsManagement.PolicyFeatures.PolicyAudit" staticId="0x0101002EB8CCCD8CFD754E8C6C9F68D6AE0D76|8138272" UniqueId="8d3c7b97-7f5c-4477-b8e5-197c41dc60bc">
      <p:Name>Auditing</p:Name>
      <p:Description>Audits user actions on documents and list items to the Audit Log.</p:Description>
      <p:CustomData>
        <Audit>
          <Update/>
          <View/>
          <CheckInOut/>
          <MoveCopy/>
          <DeleteRestore/>
        </Audit>
      </p:CustomData>
    </p:PolicyItem>
  </p:PolicyItems>
</p:Policy>
</file>

<file path=customXml/item7.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Receiver>
    <Name>Policy Auditing</Name>
    <Synchronization>Synchronous</Synchronization>
    <Type>10001</Type>
    <SequenceNumber>1100</SequenceNumber>
    <Assembly>Microsoft.Office.Policy, Version=14.0.0.0, Culture=neutral, PublicKeyToken=71e9bce111e9429c</Assembly>
    <Class>Microsoft.Office.RecordsManagement.Internal.AuditHandler</Class>
    <Data/>
    <Filter/>
  </Receiver>
  <Receiver>
    <Name>Policy Auditing</Name>
    <Synchronization>Synchronous</Synchronization>
    <Type>10002</Type>
    <SequenceNumber>1101</SequenceNumber>
    <Assembly>Microsoft.Office.Policy, Version=14.0.0.0, Culture=neutral, PublicKeyToken=71e9bce111e9429c</Assembly>
    <Class>Microsoft.Office.RecordsManagement.Internal.AuditHandler</Class>
    <Data/>
    <Filter/>
  </Receiver>
  <Receiver>
    <Name>Policy Auditing</Name>
    <Synchronization>Synchronous</Synchronization>
    <Type>10004</Type>
    <SequenceNumber>1102</SequenceNumber>
    <Assembly>Microsoft.Office.Policy, Version=14.0.0.0, Culture=neutral, PublicKeyToken=71e9bce111e9429c</Assembly>
    <Class>Microsoft.Office.RecordsManagement.Internal.AuditHandler</Class>
    <Data/>
    <Filter/>
  </Receiver>
  <Receiver>
    <Name>Policy Auditing</Name>
    <Synchronization>Synchronous</Synchronization>
    <Type>10006</Type>
    <SequenceNumber>1103</SequenceNumber>
    <Assembly>Microsoft.Office.Policy, Version=14.0.0.0, Culture=neutral, PublicKeyToken=71e9bce111e9429c</Assembly>
    <Class>Microsoft.Office.RecordsManagement.Internal.AuditHandler</Class>
    <Data/>
    <Filter/>
  </Receiver>
</spe:Receivers>
</file>

<file path=customXml/item8.xml><?xml version="1.0" encoding="utf-8"?>
<?mso-contentType ?>
<SharedContentType xmlns="Microsoft.SharePoint.Taxonomy.ContentTypeSync" SourceId="f82b5a35-1c29-4e68-bea5-ad45f6c1c631" ContentTypeId="0x0101002EB8CCCD8CFD754E8C6C9F68D6AE0D76" PreviousValue="false"/>
</file>

<file path=customXml/itemProps1.xml><?xml version="1.0" encoding="utf-8"?>
<ds:datastoreItem xmlns:ds="http://schemas.openxmlformats.org/officeDocument/2006/customXml" ds:itemID="{8CE06B1F-074A-4BB6-ACD3-58181A3FF379}">
  <ds:schemaRefs>
    <ds:schemaRef ds:uri="http://schemas.microsoft.com/office/2006/metadata/customXsn"/>
  </ds:schemaRefs>
</ds:datastoreItem>
</file>

<file path=customXml/itemProps2.xml><?xml version="1.0" encoding="utf-8"?>
<ds:datastoreItem xmlns:ds="http://schemas.openxmlformats.org/officeDocument/2006/customXml" ds:itemID="{12586DD5-A4ED-46B5-AEFC-364ECCE77879}">
  <ds:schemaRefs>
    <ds:schemaRef ds:uri="microsoft.office.server.policy.changes"/>
  </ds:schemaRefs>
</ds:datastoreItem>
</file>

<file path=customXml/itemProps3.xml><?xml version="1.0" encoding="utf-8"?>
<ds:datastoreItem xmlns:ds="http://schemas.openxmlformats.org/officeDocument/2006/customXml" ds:itemID="{9438CEDB-3A57-49B7-BD29-FD7E20CCFA7F}">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b4991c62-42bd-42ea-b7fe-769c41f8ce12"/>
    <ds:schemaRef ds:uri="http://www.w3.org/XML/1998/namespace"/>
    <ds:schemaRef ds:uri="http://purl.org/dc/elements/1.1/"/>
  </ds:schemaRefs>
</ds:datastoreItem>
</file>

<file path=customXml/itemProps4.xml><?xml version="1.0" encoding="utf-8"?>
<ds:datastoreItem xmlns:ds="http://schemas.openxmlformats.org/officeDocument/2006/customXml" ds:itemID="{9384054E-6A64-4B4A-869F-048750F3E2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991c62-42bd-42ea-b7fe-769c41f8ce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FCAD3C58-AD04-49BF-ADDC-ADCD307B6687}">
  <ds:schemaRefs>
    <ds:schemaRef ds:uri="http://schemas.microsoft.com/sharepoint/v3/contenttype/forms"/>
  </ds:schemaRefs>
</ds:datastoreItem>
</file>

<file path=customXml/itemProps6.xml><?xml version="1.0" encoding="utf-8"?>
<ds:datastoreItem xmlns:ds="http://schemas.openxmlformats.org/officeDocument/2006/customXml" ds:itemID="{D94BF7E3-9C3D-421F-B603-49F9348548E4}">
  <ds:schemaRefs>
    <ds:schemaRef ds:uri="office.server.policy"/>
  </ds:schemaRefs>
</ds:datastoreItem>
</file>

<file path=customXml/itemProps7.xml><?xml version="1.0" encoding="utf-8"?>
<ds:datastoreItem xmlns:ds="http://schemas.openxmlformats.org/officeDocument/2006/customXml" ds:itemID="{4FEB3BC9-F58E-458B-873F-EB204D21CE63}">
  <ds:schemaRefs>
    <ds:schemaRef ds:uri="http://schemas.microsoft.com/sharepoint/events"/>
  </ds:schemaRefs>
</ds:datastoreItem>
</file>

<file path=customXml/itemProps8.xml><?xml version="1.0" encoding="utf-8"?>
<ds:datastoreItem xmlns:ds="http://schemas.openxmlformats.org/officeDocument/2006/customXml" ds:itemID="{FE5E0BE5-0B36-4E25-9C44-27382E302558}">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Default Theme</Template>
  <TotalTime>507</TotalTime>
  <Words>1008</Words>
  <Application>Microsoft Office PowerPoint</Application>
  <PresentationFormat>On-screen Show (4:3)</PresentationFormat>
  <Paragraphs>161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Corbel</vt:lpstr>
      <vt:lpstr>Wingdings</vt:lpstr>
      <vt:lpstr>Default Theme</vt:lpstr>
      <vt:lpstr>2019-2020 Integrated Resource Plan: Stakeholder Session #1</vt:lpstr>
      <vt:lpstr>Today’s Agenda</vt:lpstr>
      <vt:lpstr>Overview of the IRP Regulatory Process</vt:lpstr>
      <vt:lpstr>NS Power’s IRP Consultants</vt:lpstr>
      <vt:lpstr>NSP Pre-IRP Deliverables</vt:lpstr>
      <vt:lpstr>NSP Pre-IRP Deliverables</vt:lpstr>
      <vt:lpstr>NSP Pre-IRP Deliverables</vt:lpstr>
      <vt:lpstr>NSP Pre-IRP Deliverables</vt:lpstr>
      <vt:lpstr>Proposed Pre-IRP Stakeholder Sessions</vt:lpstr>
      <vt:lpstr>Questions/Discussion </vt:lpstr>
    </vt:vector>
  </TitlesOfParts>
  <Company>Emera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Milojevic, Mila</dc:creator>
  <cp:lastModifiedBy>Milojevic, Mila</cp:lastModifiedBy>
  <cp:revision>61</cp:revision>
  <dcterms:created xsi:type="dcterms:W3CDTF">2019-04-09T17:19:30Z</dcterms:created>
  <dcterms:modified xsi:type="dcterms:W3CDTF">2019-05-23T13:18:43Z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0x0101002EB8CCCD8CFD754E8C6C9F68D6AE0D76009E847177F6B9E0468E24C9F703CB8268</vt:lpwstr>
  </property>
</Properties>
</file>